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av" ContentType="audio/x-wav"/>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5" r:id="rId1"/>
  </p:sldMasterIdLst>
  <p:notesMasterIdLst>
    <p:notesMasterId r:id="rId27"/>
  </p:notesMasterIdLst>
  <p:sldIdLst>
    <p:sldId id="256" r:id="rId2"/>
    <p:sldId id="257" r:id="rId3"/>
    <p:sldId id="258" r:id="rId4"/>
    <p:sldId id="265" r:id="rId5"/>
    <p:sldId id="266" r:id="rId6"/>
    <p:sldId id="263" r:id="rId7"/>
    <p:sldId id="262" r:id="rId8"/>
    <p:sldId id="267" r:id="rId9"/>
    <p:sldId id="268" r:id="rId10"/>
    <p:sldId id="269" r:id="rId11"/>
    <p:sldId id="270" r:id="rId12"/>
    <p:sldId id="272" r:id="rId13"/>
    <p:sldId id="271" r:id="rId14"/>
    <p:sldId id="273" r:id="rId15"/>
    <p:sldId id="275" r:id="rId16"/>
    <p:sldId id="276" r:id="rId17"/>
    <p:sldId id="277" r:id="rId18"/>
    <p:sldId id="278" r:id="rId19"/>
    <p:sldId id="279" r:id="rId20"/>
    <p:sldId id="281" r:id="rId21"/>
    <p:sldId id="282" r:id="rId22"/>
    <p:sldId id="283" r:id="rId23"/>
    <p:sldId id="285" r:id="rId24"/>
    <p:sldId id="284"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89592" autoAdjust="0"/>
  </p:normalViewPr>
  <p:slideViewPr>
    <p:cSldViewPr snapToGrid="0">
      <p:cViewPr varScale="1">
        <p:scale>
          <a:sx n="103" d="100"/>
          <a:sy n="103" d="100"/>
        </p:scale>
        <p:origin x="312" y="72"/>
      </p:cViewPr>
      <p:guideLst/>
    </p:cSldViewPr>
  </p:slideViewPr>
  <p:notesTextViewPr>
    <p:cViewPr>
      <p:scale>
        <a:sx n="1" d="1"/>
        <a:sy n="1" d="1"/>
      </p:scale>
      <p:origin x="0" y="0"/>
    </p:cViewPr>
  </p:notesTextViewPr>
  <p:notesViewPr>
    <p:cSldViewPr snapToGrid="0">
      <p:cViewPr varScale="1">
        <p:scale>
          <a:sx n="50" d="100"/>
          <a:sy n="50" d="100"/>
        </p:scale>
        <p:origin x="271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71887-631A-4E76-94C1-6861B955B731}" type="datetimeFigureOut">
              <a:rPr lang="zh-CN" altLang="en-US" smtClean="0"/>
              <a:t>2017/5/26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ECB09-1836-4828-9BAF-AD2923654A4B}" type="slidenum">
              <a:rPr lang="zh-CN" altLang="en-US" smtClean="0"/>
              <a:t>‹#›</a:t>
            </a:fld>
            <a:endParaRPr lang="zh-CN" altLang="en-US"/>
          </a:p>
        </p:txBody>
      </p:sp>
    </p:spTree>
    <p:extLst>
      <p:ext uri="{BB962C8B-B14F-4D97-AF65-F5344CB8AC3E}">
        <p14:creationId xmlns:p14="http://schemas.microsoft.com/office/powerpoint/2010/main" val="245588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two kinds of self-driving cars, one is cooperative cars which are expected by the government, the other is non-cooperating cars which use a variety of techniques to detect their surroundings then do some responses.</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a:t>
            </a:fld>
            <a:endParaRPr lang="zh-CN" altLang="en-US"/>
          </a:p>
        </p:txBody>
      </p:sp>
    </p:spTree>
    <p:extLst>
      <p:ext uri="{BB962C8B-B14F-4D97-AF65-F5344CB8AC3E}">
        <p14:creationId xmlns:p14="http://schemas.microsoft.com/office/powerpoint/2010/main" val="205593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20</a:t>
            </a:fld>
            <a:endParaRPr lang="zh-CN" altLang="en-US"/>
          </a:p>
        </p:txBody>
      </p:sp>
    </p:spTree>
    <p:extLst>
      <p:ext uri="{BB962C8B-B14F-4D97-AF65-F5344CB8AC3E}">
        <p14:creationId xmlns:p14="http://schemas.microsoft.com/office/powerpoint/2010/main" val="1469905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We select the points which minimize </a:t>
            </a:r>
            <a:r>
              <a:rPr lang="en-US" altLang="zh-CN" sz="1200" i="1" dirty="0" smtClean="0"/>
              <a:t>f </a:t>
            </a:r>
            <a:r>
              <a:rPr lang="en-US" altLang="zh-CN" sz="1200" dirty="0" smtClean="0"/>
              <a:t>(</a:t>
            </a:r>
            <a:r>
              <a:rPr lang="en-US" altLang="zh-CN" sz="1200" i="1" dirty="0" smtClean="0"/>
              <a:t>n </a:t>
            </a:r>
            <a:r>
              <a:rPr lang="en-US" altLang="zh-CN" sz="1200" dirty="0" smtClean="0"/>
              <a:t>) in order to find the shortest route. </a:t>
            </a:r>
            <a:r>
              <a:rPr lang="en-US" altLang="zh-CN" sz="1200" i="1" dirty="0" smtClean="0"/>
              <a:t>g </a:t>
            </a:r>
            <a:r>
              <a:rPr lang="en-US" altLang="zh-CN" sz="1200" dirty="0" smtClean="0"/>
              <a:t>(</a:t>
            </a:r>
            <a:r>
              <a:rPr lang="en-US" altLang="zh-CN" sz="1200" i="1" dirty="0" smtClean="0"/>
              <a:t>n </a:t>
            </a:r>
            <a:r>
              <a:rPr lang="en-US" altLang="zh-CN" sz="1200" dirty="0" smtClean="0"/>
              <a:t>) is the cumulative distance between the start point and current point, </a:t>
            </a:r>
            <a:r>
              <a:rPr lang="en-US" altLang="zh-CN" sz="1200" i="1" dirty="0" smtClean="0"/>
              <a:t>h </a:t>
            </a:r>
            <a:r>
              <a:rPr lang="en-US" altLang="zh-CN" sz="1200" dirty="0" smtClean="0"/>
              <a:t>(</a:t>
            </a:r>
            <a:r>
              <a:rPr lang="en-US" altLang="zh-CN" sz="1200" i="1" dirty="0" smtClean="0"/>
              <a:t>n </a:t>
            </a:r>
            <a:r>
              <a:rPr lang="en-US" altLang="zh-CN" sz="1200" dirty="0" smtClean="0"/>
              <a:t>) is the distance between current point and terminal point.</a:t>
            </a:r>
          </a:p>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22</a:t>
            </a:fld>
            <a:endParaRPr lang="zh-CN" altLang="en-US"/>
          </a:p>
        </p:txBody>
      </p:sp>
    </p:spTree>
    <p:extLst>
      <p:ext uri="{BB962C8B-B14F-4D97-AF65-F5344CB8AC3E}">
        <p14:creationId xmlns:p14="http://schemas.microsoft.com/office/powerpoint/2010/main" val="303124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23</a:t>
            </a:fld>
            <a:endParaRPr lang="zh-CN" altLang="en-US"/>
          </a:p>
        </p:txBody>
      </p:sp>
    </p:spTree>
    <p:extLst>
      <p:ext uri="{BB962C8B-B14F-4D97-AF65-F5344CB8AC3E}">
        <p14:creationId xmlns:p14="http://schemas.microsoft.com/office/powerpoint/2010/main" val="388734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We also use the A* algorithm and add another term p(n) which means the number of cars. </a:t>
            </a:r>
          </a:p>
          <a:p>
            <a:r>
              <a:rPr lang="en-US" altLang="zh-CN" sz="1200" dirty="0" smtClean="0"/>
              <a:t>We finally get f(n)=g(n)+h(n)+p(n). In this case, the route may not the shortest path but the optimal path.</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24</a:t>
            </a:fld>
            <a:endParaRPr lang="zh-CN" altLang="en-US"/>
          </a:p>
        </p:txBody>
      </p:sp>
    </p:spTree>
    <p:extLst>
      <p:ext uri="{BB962C8B-B14F-4D97-AF65-F5344CB8AC3E}">
        <p14:creationId xmlns:p14="http://schemas.microsoft.com/office/powerpoint/2010/main" val="258353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25</a:t>
            </a:fld>
            <a:endParaRPr lang="zh-CN" altLang="en-US"/>
          </a:p>
        </p:txBody>
      </p:sp>
    </p:spTree>
    <p:extLst>
      <p:ext uri="{BB962C8B-B14F-4D97-AF65-F5344CB8AC3E}">
        <p14:creationId xmlns:p14="http://schemas.microsoft.com/office/powerpoint/2010/main" val="426973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3</a:t>
            </a:fld>
            <a:endParaRPr lang="zh-CN" altLang="en-US"/>
          </a:p>
        </p:txBody>
      </p:sp>
    </p:spTree>
    <p:extLst>
      <p:ext uri="{BB962C8B-B14F-4D97-AF65-F5344CB8AC3E}">
        <p14:creationId xmlns:p14="http://schemas.microsoft.com/office/powerpoint/2010/main" val="319655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 The car with </a:t>
            </a:r>
            <a:r>
              <a:rPr lang="en-US" altLang="zh-CN" sz="1200" b="0" i="0" u="none" strike="noStrike" kern="1200" baseline="0" dirty="0" err="1">
                <a:solidFill>
                  <a:schemeClr val="tx1"/>
                </a:solidFill>
                <a:latin typeface="+mn-lt"/>
                <a:ea typeface="+mn-ea"/>
                <a:cs typeface="+mn-cs"/>
              </a:rPr>
              <a:t>Vm</a:t>
            </a:r>
            <a:r>
              <a:rPr lang="en-US" altLang="zh-CN" sz="1200" b="0" i="0" u="none" strike="noStrike" kern="1200" baseline="0" dirty="0">
                <a:solidFill>
                  <a:schemeClr val="tx1"/>
                </a:solidFill>
                <a:latin typeface="+mn-lt"/>
                <a:ea typeface="+mn-ea"/>
                <a:cs typeface="+mn-cs"/>
              </a:rPr>
              <a:t> = 2 can move forward 1 cell next time, which means decelerate this unit time.</a:t>
            </a:r>
          </a:p>
          <a:p>
            <a:r>
              <a:rPr lang="en-US" altLang="zh-CN" sz="1200" b="0" i="0" u="none" strike="noStrike" kern="1200" baseline="0" dirty="0">
                <a:solidFill>
                  <a:schemeClr val="tx1"/>
                </a:solidFill>
                <a:latin typeface="+mn-lt"/>
                <a:ea typeface="+mn-ea"/>
                <a:cs typeface="+mn-cs"/>
              </a:rPr>
              <a:t>2. The car with V1 = 1 can move forward 2 cell next time if and only if there is no car on the forward two cells, which means the car accelerate.</a:t>
            </a:r>
          </a:p>
          <a:p>
            <a:r>
              <a:rPr lang="en-US" altLang="zh-CN" sz="1200" b="0" i="0" u="none" strike="noStrike" kern="1200" baseline="0" dirty="0">
                <a:solidFill>
                  <a:schemeClr val="tx1"/>
                </a:solidFill>
                <a:latin typeface="+mn-lt"/>
                <a:ea typeface="+mn-ea"/>
                <a:cs typeface="+mn-cs"/>
              </a:rPr>
              <a:t>3. There is a stochastic deceleration probability which shows the mistake if justice.</a:t>
            </a:r>
          </a:p>
          <a:p>
            <a:r>
              <a:rPr lang="en-US" altLang="zh-CN" sz="1200" b="0" i="0" u="none" strike="noStrike" kern="1200" baseline="0" dirty="0">
                <a:solidFill>
                  <a:schemeClr val="tx1"/>
                </a:solidFill>
                <a:latin typeface="+mn-lt"/>
                <a:ea typeface="+mn-ea"/>
                <a:cs typeface="+mn-cs"/>
              </a:rPr>
              <a:t>4. When the distance between the car and the forward car is shorter than safe distance, the car cannot accelerate nor change its lane because of the consideration of safety.</a:t>
            </a:r>
          </a:p>
          <a:p>
            <a:r>
              <a:rPr lang="en-US" altLang="zh-CN" sz="1200" b="0" i="0" u="none" strike="noStrike" kern="1200" baseline="0" dirty="0">
                <a:solidFill>
                  <a:schemeClr val="tx1"/>
                </a:solidFill>
                <a:latin typeface="+mn-lt"/>
                <a:ea typeface="+mn-ea"/>
                <a:cs typeface="+mn-cs"/>
              </a:rPr>
              <a:t>5. The car cannot change its lane if the safety distance is not satisfied.</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4</a:t>
            </a:fld>
            <a:endParaRPr lang="zh-CN" altLang="en-US"/>
          </a:p>
        </p:txBody>
      </p:sp>
    </p:spTree>
    <p:extLst>
      <p:ext uri="{BB962C8B-B14F-4D97-AF65-F5344CB8AC3E}">
        <p14:creationId xmlns:p14="http://schemas.microsoft.com/office/powerpoint/2010/main" val="14058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Decision making style</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5</a:t>
            </a:fld>
            <a:endParaRPr lang="zh-CN" altLang="en-US"/>
          </a:p>
        </p:txBody>
      </p:sp>
    </p:spTree>
    <p:extLst>
      <p:ext uri="{BB962C8B-B14F-4D97-AF65-F5344CB8AC3E}">
        <p14:creationId xmlns:p14="http://schemas.microsoft.com/office/powerpoint/2010/main" val="71956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Drivers (cars) always want to reach the destination in the shortest time but they cannot get the full information of traffic situation. They choose the current optimal choice, which means that they use greedy strategy and they aim to do best response in each game.</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6</a:t>
            </a:fld>
            <a:endParaRPr lang="zh-CN" altLang="en-US"/>
          </a:p>
        </p:txBody>
      </p:sp>
    </p:spTree>
    <p:extLst>
      <p:ext uri="{BB962C8B-B14F-4D97-AF65-F5344CB8AC3E}">
        <p14:creationId xmlns:p14="http://schemas.microsoft.com/office/powerpoint/2010/main" val="332822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s1 </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 S1 is the decision of 1, s2 </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 S2 is the decision of 2 and s3 </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 S3 is the decision of 3.</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9</a:t>
            </a:fld>
            <a:endParaRPr lang="zh-CN" altLang="en-US"/>
          </a:p>
        </p:txBody>
      </p:sp>
    </p:spTree>
    <p:extLst>
      <p:ext uri="{BB962C8B-B14F-4D97-AF65-F5344CB8AC3E}">
        <p14:creationId xmlns:p14="http://schemas.microsoft.com/office/powerpoint/2010/main" val="193585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15</a:t>
            </a:fld>
            <a:endParaRPr lang="zh-CN" altLang="en-US"/>
          </a:p>
        </p:txBody>
      </p:sp>
    </p:spTree>
    <p:extLst>
      <p:ext uri="{BB962C8B-B14F-4D97-AF65-F5344CB8AC3E}">
        <p14:creationId xmlns:p14="http://schemas.microsoft.com/office/powerpoint/2010/main" val="208990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16</a:t>
            </a:fld>
            <a:endParaRPr lang="zh-CN" altLang="en-US"/>
          </a:p>
        </p:txBody>
      </p:sp>
    </p:spTree>
    <p:extLst>
      <p:ext uri="{BB962C8B-B14F-4D97-AF65-F5344CB8AC3E}">
        <p14:creationId xmlns:p14="http://schemas.microsoft.com/office/powerpoint/2010/main" val="168574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人工智能学科的创立者之一，斯坦福大学的教授尼尔森，试图提高他的机器人</a:t>
            </a:r>
            <a:r>
              <a:rPr lang="en-US" altLang="zh-CN" sz="1200" b="0" i="0" kern="1200" dirty="0" err="1" smtClean="0">
                <a:solidFill>
                  <a:schemeClr val="tx1"/>
                </a:solidFill>
                <a:effectLst/>
                <a:latin typeface="+mn-lt"/>
                <a:ea typeface="+mn-ea"/>
                <a:cs typeface="+mn-cs"/>
              </a:rPr>
              <a:t>shakey</a:t>
            </a:r>
            <a:r>
              <a:rPr lang="zh-CN" altLang="en-US" sz="1200" b="0" i="0" kern="1200" dirty="0" smtClean="0">
                <a:solidFill>
                  <a:schemeClr val="tx1"/>
                </a:solidFill>
                <a:effectLst/>
                <a:latin typeface="+mn-lt"/>
                <a:ea typeface="+mn-ea"/>
                <a:cs typeface="+mn-cs"/>
              </a:rPr>
              <a:t>的行走效率，因为一旦障碍物增加（老是撞墙），传统的用来计算最短路径的迪杰斯特拉算法的运行速度已经远远落后，一种具有启发式的路径规划算法被提出那就是是</a:t>
            </a:r>
            <a:r>
              <a:rPr lang="en-US" altLang="zh-CN" sz="1200" b="0" i="0" kern="1200" dirty="0" smtClean="0">
                <a:solidFill>
                  <a:schemeClr val="tx1"/>
                </a:solidFill>
                <a:effectLst/>
                <a:latin typeface="+mn-lt"/>
                <a:ea typeface="+mn-ea"/>
                <a:cs typeface="+mn-cs"/>
              </a:rPr>
              <a:t>A1</a:t>
            </a:r>
            <a:r>
              <a:rPr lang="zh-CN" altLang="en-US" sz="1200" b="0" i="0" kern="1200" dirty="0" smtClean="0">
                <a:solidFill>
                  <a:schemeClr val="tx1"/>
                </a:solidFill>
                <a:effectLst/>
                <a:latin typeface="+mn-lt"/>
                <a:ea typeface="+mn-ea"/>
                <a:cs typeface="+mn-cs"/>
              </a:rPr>
              <a:t>算法，拉斐尔 和 哈特 先后完善和证明了</a:t>
            </a:r>
            <a:r>
              <a:rPr lang="en-US" altLang="zh-CN" sz="1200" b="0" i="0" kern="1200" dirty="0" smtClean="0">
                <a:solidFill>
                  <a:schemeClr val="tx1"/>
                </a:solidFill>
                <a:effectLst/>
                <a:latin typeface="+mn-lt"/>
                <a:ea typeface="+mn-ea"/>
                <a:cs typeface="+mn-cs"/>
              </a:rPr>
              <a:t>A1</a:t>
            </a:r>
            <a:r>
              <a:rPr lang="zh-CN" altLang="en-US" sz="1200" b="0" i="0" kern="1200" dirty="0" smtClean="0">
                <a:solidFill>
                  <a:schemeClr val="tx1"/>
                </a:solidFill>
                <a:effectLst/>
                <a:latin typeface="+mn-lt"/>
                <a:ea typeface="+mn-ea"/>
                <a:cs typeface="+mn-cs"/>
              </a:rPr>
              <a:t>算法，形成了</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*算法。</a:t>
            </a:r>
            <a:endParaRPr lang="zh-CN" altLang="en-US" dirty="0"/>
          </a:p>
        </p:txBody>
      </p:sp>
      <p:sp>
        <p:nvSpPr>
          <p:cNvPr id="4" name="灯片编号占位符 3"/>
          <p:cNvSpPr>
            <a:spLocks noGrp="1"/>
          </p:cNvSpPr>
          <p:nvPr>
            <p:ph type="sldNum" sz="quarter" idx="10"/>
          </p:nvPr>
        </p:nvSpPr>
        <p:spPr/>
        <p:txBody>
          <a:bodyPr/>
          <a:lstStyle/>
          <a:p>
            <a:fld id="{49CECB09-1836-4828-9BAF-AD2923654A4B}" type="slidenum">
              <a:rPr lang="zh-CN" altLang="en-US" smtClean="0"/>
              <a:t>19</a:t>
            </a:fld>
            <a:endParaRPr lang="zh-CN" altLang="en-US"/>
          </a:p>
        </p:txBody>
      </p:sp>
    </p:spTree>
    <p:extLst>
      <p:ext uri="{BB962C8B-B14F-4D97-AF65-F5344CB8AC3E}">
        <p14:creationId xmlns:p14="http://schemas.microsoft.com/office/powerpoint/2010/main" val="115108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6424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240391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3144786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222732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3785676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1063274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Date Placeholder 1"/>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83396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304776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202281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299732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BF791DD4-7CE8-49ED-81B7-59415E273F28}" type="datetimeFigureOut">
              <a:rPr lang="zh-CN" altLang="en-US" smtClean="0"/>
              <a:t>2017/5/26</a:t>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131740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F791DD4-7CE8-49ED-81B7-59415E273F28}" type="datetimeFigureOut">
              <a:rPr lang="zh-CN" altLang="en-US" smtClean="0"/>
              <a:t>2017/5/26</a:t>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660E394-B528-430F-A896-C38F5289D980}" type="slidenum">
              <a:rPr lang="zh-CN" altLang="en-US" smtClean="0"/>
              <a:t>‹#›</a:t>
            </a:fld>
            <a:endParaRPr lang="zh-CN" altLang="en-US"/>
          </a:p>
        </p:txBody>
      </p:sp>
    </p:spTree>
    <p:extLst>
      <p:ext uri="{BB962C8B-B14F-4D97-AF65-F5344CB8AC3E}">
        <p14:creationId xmlns:p14="http://schemas.microsoft.com/office/powerpoint/2010/main" val="3578698403"/>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73629" y="1496436"/>
            <a:ext cx="7746063" cy="2387600"/>
          </a:xfrm>
        </p:spPr>
        <p:txBody>
          <a:bodyPr>
            <a:normAutofit fontScale="90000"/>
          </a:bodyPr>
          <a:lstStyle/>
          <a:p>
            <a:r>
              <a:rPr lang="en-US" altLang="zh-CN" dirty="0"/>
              <a:t>Strategy of Self-driving based on Cellular Automata</a:t>
            </a:r>
            <a:br>
              <a:rPr lang="en-US" altLang="zh-CN" dirty="0"/>
            </a:br>
            <a:r>
              <a:rPr lang="en-US" altLang="zh-CN" dirty="0"/>
              <a:t>and Game Theory</a:t>
            </a:r>
            <a:endParaRPr lang="zh-CN" altLang="en-US" sz="8800" dirty="0"/>
          </a:p>
        </p:txBody>
      </p:sp>
      <p:sp>
        <p:nvSpPr>
          <p:cNvPr id="3" name="副标题 2"/>
          <p:cNvSpPr>
            <a:spLocks noGrp="1"/>
          </p:cNvSpPr>
          <p:nvPr>
            <p:ph type="subTitle" idx="1"/>
          </p:nvPr>
        </p:nvSpPr>
        <p:spPr>
          <a:xfrm>
            <a:off x="1273629" y="4118021"/>
            <a:ext cx="9144000" cy="1655762"/>
          </a:xfrm>
        </p:spPr>
        <p:txBody>
          <a:bodyPr>
            <a:normAutofit/>
          </a:bodyPr>
          <a:lstStyle/>
          <a:p>
            <a:r>
              <a:rPr lang="en-US" altLang="zh-CN" sz="3600" dirty="0"/>
              <a:t>Team members: </a:t>
            </a:r>
            <a:r>
              <a:rPr lang="zh-CN" altLang="en-US" sz="3600" dirty="0"/>
              <a:t>贾斐然 杨俊 张雯</a:t>
            </a:r>
          </a:p>
        </p:txBody>
      </p:sp>
    </p:spTree>
    <p:extLst>
      <p:ext uri="{BB962C8B-B14F-4D97-AF65-F5344CB8AC3E}">
        <p14:creationId xmlns:p14="http://schemas.microsoft.com/office/powerpoint/2010/main" val="296567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r>
              <a:rPr lang="en-US" altLang="zh-CN" b="1" dirty="0"/>
              <a:t>The collision conditions</a:t>
            </a:r>
            <a:endParaRPr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757" y="1257859"/>
            <a:ext cx="6319157" cy="4333137"/>
          </a:xfrm>
          <a:prstGeom prst="rect">
            <a:avLst/>
          </a:prstGeom>
        </p:spPr>
      </p:pic>
    </p:spTree>
    <p:extLst>
      <p:ext uri="{BB962C8B-B14F-4D97-AF65-F5344CB8AC3E}">
        <p14:creationId xmlns:p14="http://schemas.microsoft.com/office/powerpoint/2010/main" val="23674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r>
              <a:rPr lang="en-US" altLang="zh-CN" b="1" dirty="0"/>
              <a:t>Analysis of case 1</a:t>
            </a:r>
            <a:endParaRPr b="1" dirty="0"/>
          </a:p>
        </p:txBody>
      </p:sp>
      <p:pic>
        <p:nvPicPr>
          <p:cNvPr id="2" name="图片 1"/>
          <p:cNvPicPr>
            <a:picLocks noChangeAspect="1"/>
          </p:cNvPicPr>
          <p:nvPr/>
        </p:nvPicPr>
        <p:blipFill>
          <a:blip r:embed="rId2"/>
          <a:stretch>
            <a:fillRect/>
          </a:stretch>
        </p:blipFill>
        <p:spPr>
          <a:xfrm>
            <a:off x="5538942" y="496833"/>
            <a:ext cx="3017227" cy="335247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80" y="3704886"/>
            <a:ext cx="7052318" cy="2300968"/>
          </a:xfrm>
          <a:prstGeom prst="rect">
            <a:avLst/>
          </a:prstGeom>
        </p:spPr>
      </p:pic>
    </p:spTree>
    <p:extLst>
      <p:ext uri="{BB962C8B-B14F-4D97-AF65-F5344CB8AC3E}">
        <p14:creationId xmlns:p14="http://schemas.microsoft.com/office/powerpoint/2010/main" val="374020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r>
              <a:rPr lang="en-US" altLang="zh-CN" b="1" dirty="0"/>
              <a:t>Analysis of case 2</a:t>
            </a:r>
            <a:endParaRPr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457" y="827268"/>
            <a:ext cx="2835727" cy="28129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283" y="3640218"/>
            <a:ext cx="7203586" cy="2084802"/>
          </a:xfrm>
          <a:prstGeom prst="rect">
            <a:avLst/>
          </a:prstGeom>
        </p:spPr>
      </p:pic>
    </p:spTree>
    <p:extLst>
      <p:ext uri="{BB962C8B-B14F-4D97-AF65-F5344CB8AC3E}">
        <p14:creationId xmlns:p14="http://schemas.microsoft.com/office/powerpoint/2010/main" val="223741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r>
              <a:rPr lang="en-US" altLang="zh-CN" b="1" dirty="0"/>
              <a:t>Analysis of case 3</a:t>
            </a:r>
            <a:endParaRPr b="1"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786" y="734612"/>
            <a:ext cx="3194956" cy="295273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754" y="3687351"/>
            <a:ext cx="7349020" cy="2305235"/>
          </a:xfrm>
          <a:prstGeom prst="rect">
            <a:avLst/>
          </a:prstGeom>
        </p:spPr>
      </p:pic>
    </p:spTree>
    <p:extLst>
      <p:ext uri="{BB962C8B-B14F-4D97-AF65-F5344CB8AC3E}">
        <p14:creationId xmlns:p14="http://schemas.microsoft.com/office/powerpoint/2010/main" val="4253812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r>
              <a:rPr lang="en-US" altLang="zh-CN" b="1" dirty="0"/>
              <a:t>Analysis of case 4</a:t>
            </a:r>
            <a:endParaRPr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198" y="690832"/>
            <a:ext cx="2647269" cy="298223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841" y="3673062"/>
            <a:ext cx="7551984" cy="2384837"/>
          </a:xfrm>
          <a:prstGeom prst="rect">
            <a:avLst/>
          </a:prstGeom>
        </p:spPr>
      </p:pic>
    </p:spTree>
    <p:extLst>
      <p:ext uri="{BB962C8B-B14F-4D97-AF65-F5344CB8AC3E}">
        <p14:creationId xmlns:p14="http://schemas.microsoft.com/office/powerpoint/2010/main" val="1972205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154948" y="1123836"/>
            <a:ext cx="3372024" cy="4601183"/>
          </a:xfrm>
          <a:prstGeom prst="rect">
            <a:avLst/>
          </a:prstGeom>
        </p:spPr>
        <p:txBody>
          <a:bodyPr>
            <a:normAutofit/>
          </a:bodyPr>
          <a:lstStyle/>
          <a:p>
            <a:r>
              <a:rPr lang="en-US" altLang="zh-CN" b="1" dirty="0"/>
              <a:t>Properties for non-cooperative Mechanism</a:t>
            </a:r>
            <a:endParaRPr b="1" dirty="0"/>
          </a:p>
        </p:txBody>
      </p:sp>
      <p:sp>
        <p:nvSpPr>
          <p:cNvPr id="119" name="Shape 119"/>
          <p:cNvSpPr>
            <a:spLocks noGrp="1"/>
          </p:cNvSpPr>
          <p:nvPr>
            <p:ph idx="1"/>
          </p:nvPr>
        </p:nvSpPr>
        <p:spPr>
          <a:xfrm>
            <a:off x="3869268" y="1123836"/>
            <a:ext cx="7315200" cy="5120640"/>
          </a:xfrm>
          <a:prstGeom prst="rect">
            <a:avLst/>
          </a:prstGeom>
        </p:spPr>
        <p:txBody>
          <a:bodyPr>
            <a:normAutofit/>
          </a:bodyPr>
          <a:lstStyle/>
          <a:p>
            <a:r>
              <a:rPr lang="en-US" altLang="zh-CN" sz="4400" dirty="0"/>
              <a:t>Truthfulness:</a:t>
            </a:r>
          </a:p>
          <a:p>
            <a:r>
              <a:rPr lang="en-US" altLang="zh-CN" sz="4400" dirty="0"/>
              <a:t>Individual Rationality: </a:t>
            </a:r>
          </a:p>
          <a:p>
            <a:r>
              <a:rPr lang="en-US" altLang="zh-CN" sz="4400" dirty="0"/>
              <a:t>Efficiency: </a:t>
            </a:r>
          </a:p>
          <a:p>
            <a:endParaRPr lang="en-US" altLang="zh-CN" sz="5400" dirty="0"/>
          </a:p>
        </p:txBody>
      </p:sp>
      <p:pic>
        <p:nvPicPr>
          <p:cNvPr id="3" name="图形 2"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2024743"/>
            <a:ext cx="914400" cy="914400"/>
          </a:xfrm>
          <a:prstGeom prst="rect">
            <a:avLst/>
          </a:prstGeom>
        </p:spPr>
      </p:pic>
      <p:pic>
        <p:nvPicPr>
          <p:cNvPr id="6" name="图形 5"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2769756"/>
            <a:ext cx="914400" cy="914400"/>
          </a:xfrm>
          <a:prstGeom prst="rect">
            <a:avLst/>
          </a:prstGeom>
        </p:spPr>
      </p:pic>
      <p:pic>
        <p:nvPicPr>
          <p:cNvPr id="5" name="图形 4" descr="关闭"/>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812868" y="3663254"/>
            <a:ext cx="914400" cy="914400"/>
          </a:xfrm>
          <a:prstGeom prst="rect">
            <a:avLst/>
          </a:prstGeom>
        </p:spPr>
      </p:pic>
    </p:spTree>
    <p:extLst>
      <p:ext uri="{BB962C8B-B14F-4D97-AF65-F5344CB8AC3E}">
        <p14:creationId xmlns:p14="http://schemas.microsoft.com/office/powerpoint/2010/main" val="1899033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normAutofit/>
          </a:bodyPr>
          <a:lstStyle/>
          <a:p>
            <a:r>
              <a:rPr lang="en-US" altLang="zh-CN" b="1" dirty="0"/>
              <a:t>Properties for cooperative Mechanism</a:t>
            </a:r>
            <a:endParaRPr b="1" dirty="0"/>
          </a:p>
        </p:txBody>
      </p:sp>
      <p:sp>
        <p:nvSpPr>
          <p:cNvPr id="119" name="Shape 119"/>
          <p:cNvSpPr>
            <a:spLocks noGrp="1"/>
          </p:cNvSpPr>
          <p:nvPr>
            <p:ph idx="1"/>
          </p:nvPr>
        </p:nvSpPr>
        <p:spPr>
          <a:prstGeom prst="rect">
            <a:avLst/>
          </a:prstGeom>
        </p:spPr>
        <p:txBody>
          <a:bodyPr>
            <a:normAutofit/>
          </a:bodyPr>
          <a:lstStyle/>
          <a:p>
            <a:r>
              <a:rPr lang="en-US" altLang="zh-CN" sz="4400" dirty="0"/>
              <a:t>Truthfulness:</a:t>
            </a:r>
          </a:p>
          <a:p>
            <a:r>
              <a:rPr lang="en-US" altLang="zh-CN" sz="4400" dirty="0"/>
              <a:t>Individual Rationality: </a:t>
            </a:r>
          </a:p>
          <a:p>
            <a:r>
              <a:rPr lang="en-US" altLang="zh-CN" sz="4400" dirty="0"/>
              <a:t>Efficiency: </a:t>
            </a:r>
          </a:p>
          <a:p>
            <a:endParaRPr lang="en-US" altLang="zh-CN" sz="5400" dirty="0"/>
          </a:p>
        </p:txBody>
      </p:sp>
      <p:pic>
        <p:nvPicPr>
          <p:cNvPr id="4" name="图形 3"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1725492"/>
            <a:ext cx="914400" cy="914400"/>
          </a:xfrm>
          <a:prstGeom prst="rect">
            <a:avLst/>
          </a:prstGeom>
        </p:spPr>
      </p:pic>
      <p:pic>
        <p:nvPicPr>
          <p:cNvPr id="5" name="图形 4"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2510028"/>
            <a:ext cx="914400" cy="914400"/>
          </a:xfrm>
          <a:prstGeom prst="rect">
            <a:avLst/>
          </a:prstGeom>
        </p:spPr>
      </p:pic>
      <p:pic>
        <p:nvPicPr>
          <p:cNvPr id="7" name="图形 6"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3294564"/>
            <a:ext cx="914400" cy="914400"/>
          </a:xfrm>
          <a:prstGeom prst="rect">
            <a:avLst/>
          </a:prstGeom>
        </p:spPr>
      </p:pic>
    </p:spTree>
    <p:extLst>
      <p:ext uri="{BB962C8B-B14F-4D97-AF65-F5344CB8AC3E}">
        <p14:creationId xmlns:p14="http://schemas.microsoft.com/office/powerpoint/2010/main" val="3011986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Model result</a:t>
            </a:r>
            <a:endParaRPr lang="zh-CN" altLang="en-US" b="1"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862" y="1123837"/>
            <a:ext cx="6347052" cy="5414112"/>
          </a:xfrm>
          <a:prstGeom prst="rect">
            <a:avLst/>
          </a:prstGeom>
        </p:spPr>
      </p:pic>
    </p:spTree>
    <p:extLst>
      <p:ext uri="{BB962C8B-B14F-4D97-AF65-F5344CB8AC3E}">
        <p14:creationId xmlns:p14="http://schemas.microsoft.com/office/powerpoint/2010/main" val="3964326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Traffic jams	</a:t>
            </a:r>
            <a:endParaRPr lang="zh-CN" altLang="en-US" b="1" dirty="0"/>
          </a:p>
        </p:txBody>
      </p:sp>
      <p:pic>
        <p:nvPicPr>
          <p:cNvPr id="1030" name="Picture 6" descr="https://timgsa.baidu.com/timg?image&amp;quality=80&amp;size=b9999_10000&amp;sec=1495715305723&amp;di=f2db38c51bc1a0ffae3dd60030011651&amp;imgtype=0&amp;src=http%3A%2F%2Fcimg2.163.com%2Fcatchimg%2F20090114%2F2772797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779" y="3359659"/>
            <a:ext cx="4286250" cy="24955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495715335955&amp;di=4452ad960e7194fd451967492cb44ac8&amp;imgtype=0&amp;src=http%3A%2F%2Fimg1.cache.netease.com%2Fcatchpic%2F0%2F05%2F058ABA8769F1ECE31CFF141235D236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564" y="734570"/>
            <a:ext cx="4613340"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51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About A* search algorithm</a:t>
            </a:r>
            <a:br>
              <a:rPr lang="en-US" altLang="zh-CN" b="1" dirty="0"/>
            </a:br>
            <a:endParaRPr lang="zh-CN" altLang="en-US" b="1"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4487" y="2020574"/>
            <a:ext cx="4335326" cy="3067243"/>
          </a:xfrm>
        </p:spPr>
      </p:pic>
      <p:pic>
        <p:nvPicPr>
          <p:cNvPr id="1026" name="Picture 2" descr="https://upload.wikimedia.org/wikipedia/commons/thumb/0/0c/SRI_Shakey_with_callouts.jpg/250px-SRI_Shakey_with_callou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062" y="1761038"/>
            <a:ext cx="2089685" cy="332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88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Background</a:t>
            </a:r>
            <a:endParaRPr lang="zh-CN" altLang="en-US" b="1"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3299" y="285232"/>
            <a:ext cx="4245429" cy="2827456"/>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15" y="3150382"/>
            <a:ext cx="6281055" cy="3516897"/>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878" y="365263"/>
            <a:ext cx="2330892" cy="2667394"/>
          </a:xfrm>
          <a:prstGeom prst="rect">
            <a:avLst/>
          </a:prstGeom>
        </p:spPr>
      </p:pic>
    </p:spTree>
    <p:extLst>
      <p:ext uri="{BB962C8B-B14F-4D97-AF65-F5344CB8AC3E}">
        <p14:creationId xmlns:p14="http://schemas.microsoft.com/office/powerpoint/2010/main" val="3554947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84734" y="593688"/>
            <a:ext cx="3844965" cy="1973029"/>
            <a:chOff x="5268363" y="4463358"/>
            <a:chExt cx="3794156" cy="1886893"/>
          </a:xfrm>
        </p:grpSpPr>
        <p:pic>
          <p:nvPicPr>
            <p:cNvPr id="5" name="Picture 2" descr="Z:\Shared with PC\smallMaze.png"/>
            <p:cNvPicPr>
              <a:picLocks noChangeAspect="1" noChangeArrowheads="1"/>
            </p:cNvPicPr>
            <p:nvPr/>
          </p:nvPicPr>
          <p:blipFill>
            <a:blip r:embed="rId3" cstate="print"/>
            <a:srcRect/>
            <a:stretch>
              <a:fillRect/>
            </a:stretch>
          </p:blipFill>
          <p:spPr bwMode="auto">
            <a:xfrm>
              <a:off x="5268363" y="4463358"/>
              <a:ext cx="3794156" cy="1886893"/>
            </a:xfrm>
            <a:prstGeom prst="rect">
              <a:avLst/>
            </a:prstGeom>
            <a:noFill/>
            <a:ln w="9525">
              <a:noFill/>
              <a:miter lim="800000"/>
              <a:headEnd/>
              <a:tailEnd/>
            </a:ln>
          </p:spPr>
        </p:pic>
        <p:grpSp>
          <p:nvGrpSpPr>
            <p:cNvPr id="6" name="Group 18"/>
            <p:cNvGrpSpPr>
              <a:grpSpLocks/>
            </p:cNvGrpSpPr>
            <p:nvPr/>
          </p:nvGrpSpPr>
          <p:grpSpPr bwMode="auto">
            <a:xfrm>
              <a:off x="5480263" y="4830477"/>
              <a:ext cx="1733379" cy="1219037"/>
              <a:chOff x="1573305" y="4155142"/>
              <a:chExt cx="3025588" cy="1922928"/>
            </a:xfrm>
          </p:grpSpPr>
          <p:sp>
            <p:nvSpPr>
              <p:cNvPr id="10" name="Freeform 12"/>
              <p:cNvSpPr/>
              <p:nvPr/>
            </p:nvSpPr>
            <p:spPr>
              <a:xfrm>
                <a:off x="1573305" y="4578755"/>
                <a:ext cx="3025588" cy="1499315"/>
              </a:xfrm>
              <a:custGeom>
                <a:avLst/>
                <a:gdLst>
                  <a:gd name="connsiteX0" fmla="*/ 3065929 w 3065929"/>
                  <a:gd name="connsiteY0" fmla="*/ 13447 h 1479177"/>
                  <a:gd name="connsiteX1" fmla="*/ 0 w 3065929"/>
                  <a:gd name="connsiteY1" fmla="*/ 0 h 1479177"/>
                  <a:gd name="connsiteX2" fmla="*/ 26894 w 3065929"/>
                  <a:gd name="connsiteY2" fmla="*/ 1479177 h 1479177"/>
                </a:gdLst>
                <a:ahLst/>
                <a:cxnLst>
                  <a:cxn ang="0">
                    <a:pos x="connsiteX0" y="connsiteY0"/>
                  </a:cxn>
                  <a:cxn ang="0">
                    <a:pos x="connsiteX1" y="connsiteY1"/>
                  </a:cxn>
                  <a:cxn ang="0">
                    <a:pos x="connsiteX2" y="connsiteY2"/>
                  </a:cxn>
                </a:cxnLst>
                <a:rect l="l" t="t" r="r" b="b"/>
                <a:pathLst>
                  <a:path w="3065929" h="1479177">
                    <a:moveTo>
                      <a:pt x="3065929" y="13447"/>
                    </a:moveTo>
                    <a:lnTo>
                      <a:pt x="0" y="0"/>
                    </a:lnTo>
                    <a:lnTo>
                      <a:pt x="26894" y="1479177"/>
                    </a:lnTo>
                  </a:path>
                </a:pathLst>
              </a:cu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11" name="TextBox 15"/>
              <p:cNvSpPr txBox="1">
                <a:spLocks noChangeArrowheads="1"/>
              </p:cNvSpPr>
              <p:nvPr/>
            </p:nvSpPr>
            <p:spPr bwMode="auto">
              <a:xfrm>
                <a:off x="2164976" y="4155142"/>
                <a:ext cx="441119" cy="369117"/>
              </a:xfrm>
              <a:prstGeom prst="rect">
                <a:avLst/>
              </a:prstGeom>
              <a:noFill/>
              <a:ln w="9525">
                <a:noFill/>
                <a:miter lim="800000"/>
                <a:headEnd/>
                <a:tailEnd/>
              </a:ln>
            </p:spPr>
            <p:txBody>
              <a:bodyPr wrap="none">
                <a:spAutoFit/>
              </a:bodyPr>
              <a:lstStyle/>
              <a:p>
                <a:r>
                  <a:rPr lang="en-US" b="1" dirty="0">
                    <a:solidFill>
                      <a:srgbClr val="C00000"/>
                    </a:solidFill>
                  </a:rPr>
                  <a:t>10</a:t>
                </a:r>
              </a:p>
            </p:txBody>
          </p:sp>
          <p:sp>
            <p:nvSpPr>
              <p:cNvPr id="12" name="TextBox 16"/>
              <p:cNvSpPr txBox="1">
                <a:spLocks noChangeArrowheads="1"/>
              </p:cNvSpPr>
              <p:nvPr/>
            </p:nvSpPr>
            <p:spPr bwMode="auto">
              <a:xfrm>
                <a:off x="1591236" y="4953001"/>
                <a:ext cx="312887" cy="369117"/>
              </a:xfrm>
              <a:prstGeom prst="rect">
                <a:avLst/>
              </a:prstGeom>
              <a:noFill/>
              <a:ln w="9525">
                <a:noFill/>
                <a:miter lim="800000"/>
                <a:headEnd/>
                <a:tailEnd/>
              </a:ln>
            </p:spPr>
            <p:txBody>
              <a:bodyPr wrap="none">
                <a:spAutoFit/>
              </a:bodyPr>
              <a:lstStyle/>
              <a:p>
                <a:r>
                  <a:rPr lang="en-US" b="1" dirty="0">
                    <a:solidFill>
                      <a:srgbClr val="C00000"/>
                    </a:solidFill>
                  </a:rPr>
                  <a:t>5</a:t>
                </a:r>
              </a:p>
            </p:txBody>
          </p:sp>
        </p:grpSp>
        <p:grpSp>
          <p:nvGrpSpPr>
            <p:cNvPr id="7" name="Group 19"/>
            <p:cNvGrpSpPr>
              <a:grpSpLocks/>
            </p:cNvGrpSpPr>
            <p:nvPr/>
          </p:nvGrpSpPr>
          <p:grpSpPr bwMode="auto">
            <a:xfrm>
              <a:off x="5526646" y="5095006"/>
              <a:ext cx="1706092" cy="954510"/>
              <a:chOff x="1653989" y="4572529"/>
              <a:chExt cx="2978334" cy="1505542"/>
            </a:xfrm>
          </p:grpSpPr>
          <p:cxnSp>
            <p:nvCxnSpPr>
              <p:cNvPr id="8" name="Straight Arrow Connector 14"/>
              <p:cNvCxnSpPr/>
              <p:nvPr/>
            </p:nvCxnSpPr>
            <p:spPr>
              <a:xfrm flipH="1">
                <a:off x="1653989" y="4572529"/>
                <a:ext cx="2978334" cy="1505542"/>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 name="TextBox 17"/>
              <p:cNvSpPr txBox="1">
                <a:spLocks noChangeArrowheads="1"/>
              </p:cNvSpPr>
              <p:nvPr/>
            </p:nvSpPr>
            <p:spPr bwMode="auto">
              <a:xfrm>
                <a:off x="3016625" y="5356413"/>
                <a:ext cx="620787" cy="369088"/>
              </a:xfrm>
              <a:prstGeom prst="rect">
                <a:avLst/>
              </a:prstGeom>
              <a:noFill/>
              <a:ln w="9525">
                <a:noFill/>
                <a:miter lim="800000"/>
                <a:headEnd/>
                <a:tailEnd/>
              </a:ln>
            </p:spPr>
            <p:txBody>
              <a:bodyPr wrap="none">
                <a:spAutoFit/>
              </a:bodyPr>
              <a:lstStyle/>
              <a:p>
                <a:r>
                  <a:rPr lang="en-US" b="1" dirty="0">
                    <a:solidFill>
                      <a:srgbClr val="C00000"/>
                    </a:solidFill>
                  </a:rPr>
                  <a:t>11.2</a:t>
                </a:r>
              </a:p>
            </p:txBody>
          </p:sp>
        </p:grpSp>
      </p:grpSp>
      <p:pic>
        <p:nvPicPr>
          <p:cNvPr id="13" name="Picture 4"/>
          <p:cNvPicPr>
            <a:picLocks noChangeAspect="1" noChangeArrowheads="1"/>
          </p:cNvPicPr>
          <p:nvPr/>
        </p:nvPicPr>
        <p:blipFill>
          <a:blip r:embed="rId4" cstate="print"/>
          <a:srcRect/>
          <a:stretch>
            <a:fillRect/>
          </a:stretch>
        </p:blipFill>
        <p:spPr bwMode="auto">
          <a:xfrm>
            <a:off x="4029959" y="2767717"/>
            <a:ext cx="6757644" cy="3318935"/>
          </a:xfrm>
          <a:prstGeom prst="rect">
            <a:avLst/>
          </a:prstGeom>
          <a:noFill/>
          <a:ln w="9525">
            <a:noFill/>
            <a:miter lim="800000"/>
            <a:headEnd/>
            <a:tailEnd/>
          </a:ln>
        </p:spPr>
      </p:pic>
      <p:sp>
        <p:nvSpPr>
          <p:cNvPr id="16" name="标题 1"/>
          <p:cNvSpPr>
            <a:spLocks noGrp="1"/>
          </p:cNvSpPr>
          <p:nvPr>
            <p:ph type="title"/>
          </p:nvPr>
        </p:nvSpPr>
        <p:spPr>
          <a:xfrm>
            <a:off x="332016" y="2566718"/>
            <a:ext cx="3031670" cy="1303867"/>
          </a:xfrm>
        </p:spPr>
        <p:txBody>
          <a:bodyPr>
            <a:normAutofit fontScale="90000"/>
          </a:bodyPr>
          <a:lstStyle/>
          <a:p>
            <a:r>
              <a:rPr lang="en-US" altLang="zh-CN" b="1" dirty="0"/>
              <a:t>About A* search algorithm</a:t>
            </a:r>
            <a:br>
              <a:rPr lang="en-US" altLang="zh-CN" b="1" dirty="0"/>
            </a:br>
            <a:endParaRPr lang="zh-CN" altLang="en-US" b="1" dirty="0"/>
          </a:p>
        </p:txBody>
      </p:sp>
    </p:spTree>
    <p:extLst>
      <p:ext uri="{BB962C8B-B14F-4D97-AF65-F5344CB8AC3E}">
        <p14:creationId xmlns:p14="http://schemas.microsoft.com/office/powerpoint/2010/main" val="627157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16" name="标题 1"/>
          <p:cNvSpPr>
            <a:spLocks noGrp="1"/>
          </p:cNvSpPr>
          <p:nvPr>
            <p:ph type="title"/>
          </p:nvPr>
        </p:nvSpPr>
        <p:spPr>
          <a:xfrm>
            <a:off x="338458" y="2668226"/>
            <a:ext cx="3243941" cy="1303867"/>
          </a:xfrm>
        </p:spPr>
        <p:txBody>
          <a:bodyPr>
            <a:normAutofit fontScale="90000"/>
          </a:bodyPr>
          <a:lstStyle/>
          <a:p>
            <a:r>
              <a:rPr lang="en-US" altLang="zh-CN" b="1" dirty="0"/>
              <a:t>About A* search algorithm</a:t>
            </a:r>
            <a:br>
              <a:rPr lang="en-US" altLang="zh-CN" b="1" dirty="0"/>
            </a:br>
            <a:endParaRPr lang="zh-CN" altLang="en-US" b="1" dirty="0"/>
          </a:p>
        </p:txBody>
      </p:sp>
      <p:pic>
        <p:nvPicPr>
          <p:cNvPr id="14" name="Empty-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91053" y="864108"/>
            <a:ext cx="6271628" cy="5257799"/>
          </a:xfrm>
          <a:prstGeom prst="rect">
            <a:avLst/>
          </a:prstGeom>
        </p:spPr>
      </p:pic>
      <p:pic>
        <p:nvPicPr>
          <p:cNvPr id="15" name="Picture 2"/>
          <p:cNvPicPr>
            <a:picLocks noChangeAspect="1" noChangeArrowheads="1"/>
          </p:cNvPicPr>
          <p:nvPr/>
        </p:nvPicPr>
        <p:blipFill>
          <a:blip r:embed="rId5" cstate="print"/>
          <a:srcRect/>
          <a:stretch>
            <a:fillRect/>
          </a:stretch>
        </p:blipFill>
        <p:spPr bwMode="auto">
          <a:xfrm>
            <a:off x="4156137" y="759840"/>
            <a:ext cx="7028331" cy="5329175"/>
          </a:xfrm>
          <a:prstGeom prst="rect">
            <a:avLst/>
          </a:prstGeom>
          <a:noFill/>
          <a:ln w="9525">
            <a:noFill/>
            <a:miter lim="800000"/>
            <a:headEnd/>
            <a:tailEnd/>
          </a:ln>
        </p:spPr>
      </p:pic>
    </p:spTree>
    <p:extLst>
      <p:ext uri="{BB962C8B-B14F-4D97-AF65-F5344CB8AC3E}">
        <p14:creationId xmlns:p14="http://schemas.microsoft.com/office/powerpoint/2010/main" val="317153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910079"/>
            <a:ext cx="3298371" cy="1747156"/>
          </a:xfrm>
        </p:spPr>
        <p:txBody>
          <a:bodyPr>
            <a:normAutofit fontScale="90000"/>
          </a:bodyPr>
          <a:lstStyle/>
          <a:p>
            <a:r>
              <a:rPr lang="en-US" altLang="zh-CN" b="1" dirty="0"/>
              <a:t>Routing planning strategies for Non-cooperative self-driving cars</a:t>
            </a:r>
            <a:r>
              <a:rPr lang="en-US" altLang="zh-CN" dirty="0"/>
              <a:t/>
            </a:r>
            <a:br>
              <a:rPr lang="en-US" altLang="zh-CN" dirty="0"/>
            </a:br>
            <a:r>
              <a:rPr lang="en-US" altLang="zh-CN" dirty="0"/>
              <a:t/>
            </a:r>
            <a:br>
              <a:rPr lang="en-US" altLang="zh-CN" dirty="0"/>
            </a:br>
            <a:endParaRPr lang="zh-CN" altLang="en-US" dirty="0"/>
          </a:p>
        </p:txBody>
      </p:sp>
      <p:sp>
        <p:nvSpPr>
          <p:cNvPr id="3" name="内容占位符 2"/>
          <p:cNvSpPr>
            <a:spLocks noGrp="1"/>
          </p:cNvSpPr>
          <p:nvPr>
            <p:ph idx="1"/>
          </p:nvPr>
        </p:nvSpPr>
        <p:spPr>
          <a:xfrm>
            <a:off x="4131657" y="623705"/>
            <a:ext cx="7315200" cy="2182868"/>
          </a:xfrm>
        </p:spPr>
        <p:txBody>
          <a:bodyPr>
            <a:normAutofit/>
          </a:bodyPr>
          <a:lstStyle/>
          <a:p>
            <a:r>
              <a:rPr lang="en-US" altLang="zh-CN" sz="2800" dirty="0"/>
              <a:t>In </a:t>
            </a:r>
            <a:r>
              <a:rPr lang="en-US" altLang="zh-CN" sz="2800" i="1" dirty="0"/>
              <a:t>A ∗</a:t>
            </a:r>
            <a:r>
              <a:rPr lang="en-US" altLang="zh-CN" sz="2800" dirty="0"/>
              <a:t>, the function should be</a:t>
            </a:r>
            <a:br>
              <a:rPr lang="en-US" altLang="zh-CN" sz="2800" dirty="0"/>
            </a:br>
            <a:r>
              <a:rPr lang="en-US" altLang="zh-CN" sz="2800" i="1" dirty="0"/>
              <a:t>f </a:t>
            </a:r>
            <a:r>
              <a:rPr lang="en-US" altLang="zh-CN" sz="2800" dirty="0"/>
              <a:t>(</a:t>
            </a:r>
            <a:r>
              <a:rPr lang="en-US" altLang="zh-CN" sz="2800" i="1" dirty="0"/>
              <a:t>n </a:t>
            </a:r>
            <a:r>
              <a:rPr lang="en-US" altLang="zh-CN" sz="2800" dirty="0"/>
              <a:t>) = </a:t>
            </a:r>
            <a:r>
              <a:rPr lang="en-US" altLang="zh-CN" sz="2800" i="1" dirty="0"/>
              <a:t>g </a:t>
            </a:r>
            <a:r>
              <a:rPr lang="en-US" altLang="zh-CN" sz="2800" dirty="0"/>
              <a:t>(</a:t>
            </a:r>
            <a:r>
              <a:rPr lang="en-US" altLang="zh-CN" sz="2800" i="1" dirty="0"/>
              <a:t>n </a:t>
            </a:r>
            <a:r>
              <a:rPr lang="en-US" altLang="zh-CN" sz="2800" dirty="0"/>
              <a:t>) + </a:t>
            </a:r>
            <a:r>
              <a:rPr lang="en-US" altLang="zh-CN" sz="2800" i="1" dirty="0"/>
              <a:t>h </a:t>
            </a:r>
            <a:r>
              <a:rPr lang="en-US" altLang="zh-CN" sz="2800" dirty="0"/>
              <a:t>(</a:t>
            </a:r>
            <a:r>
              <a:rPr lang="en-US" altLang="zh-CN" sz="2800" i="1" dirty="0"/>
              <a:t>n </a:t>
            </a:r>
            <a:r>
              <a:rPr lang="en-US" altLang="zh-CN" sz="2800" dirty="0" smtClean="0"/>
              <a:t>)</a:t>
            </a:r>
            <a:r>
              <a:rPr lang="en-US" altLang="zh-CN" sz="2800" dirty="0"/>
              <a:t/>
            </a:r>
            <a:br>
              <a:rPr lang="en-US" altLang="zh-CN" sz="2800" dirty="0"/>
            </a:br>
            <a:endParaRPr lang="zh-CN" altLang="en-US" sz="2800" dirty="0"/>
          </a:p>
        </p:txBody>
      </p:sp>
      <p:cxnSp>
        <p:nvCxnSpPr>
          <p:cNvPr id="5" name="AutoShape 2"/>
          <p:cNvCxnSpPr>
            <a:cxnSpLocks noChangeShapeType="1"/>
            <a:stCxn id="9" idx="6"/>
            <a:endCxn id="11" idx="2"/>
          </p:cNvCxnSpPr>
          <p:nvPr/>
        </p:nvCxnSpPr>
        <p:spPr bwMode="auto">
          <a:xfrm>
            <a:off x="8569105" y="3957118"/>
            <a:ext cx="1371600" cy="0"/>
          </a:xfrm>
          <a:prstGeom prst="straightConnector1">
            <a:avLst/>
          </a:prstGeom>
          <a:noFill/>
          <a:ln w="19050">
            <a:solidFill>
              <a:schemeClr val="tx1"/>
            </a:solidFill>
            <a:round/>
            <a:headEnd/>
            <a:tailEnd type="triangle" w="med" len="med"/>
          </a:ln>
        </p:spPr>
      </p:cxnSp>
      <p:cxnSp>
        <p:nvCxnSpPr>
          <p:cNvPr id="6" name="AutoShape 3"/>
          <p:cNvCxnSpPr>
            <a:cxnSpLocks noChangeShapeType="1"/>
            <a:stCxn id="30" idx="4"/>
            <a:endCxn id="9" idx="0"/>
          </p:cNvCxnSpPr>
          <p:nvPr/>
        </p:nvCxnSpPr>
        <p:spPr bwMode="auto">
          <a:xfrm flipH="1">
            <a:off x="8340505" y="3271318"/>
            <a:ext cx="685800" cy="457200"/>
          </a:xfrm>
          <a:prstGeom prst="straightConnector1">
            <a:avLst/>
          </a:prstGeom>
          <a:noFill/>
          <a:ln w="19050">
            <a:solidFill>
              <a:schemeClr val="tx1"/>
            </a:solidFill>
            <a:round/>
            <a:headEnd/>
            <a:tailEnd type="triangle" w="med" len="med"/>
          </a:ln>
        </p:spPr>
      </p:cxnSp>
      <p:sp>
        <p:nvSpPr>
          <p:cNvPr id="7" name="Oval 6"/>
          <p:cNvSpPr>
            <a:spLocks noChangeArrowheads="1"/>
          </p:cNvSpPr>
          <p:nvPr/>
        </p:nvSpPr>
        <p:spPr bwMode="auto">
          <a:xfrm>
            <a:off x="39971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8" name="Oval 7"/>
          <p:cNvSpPr>
            <a:spLocks noChangeArrowheads="1"/>
          </p:cNvSpPr>
          <p:nvPr/>
        </p:nvSpPr>
        <p:spPr bwMode="auto">
          <a:xfrm>
            <a:off x="52925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9" name="Oval 8"/>
          <p:cNvSpPr>
            <a:spLocks noChangeArrowheads="1"/>
          </p:cNvSpPr>
          <p:nvPr/>
        </p:nvSpPr>
        <p:spPr bwMode="auto">
          <a:xfrm>
            <a:off x="81119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10" name="Oval 9"/>
          <p:cNvSpPr>
            <a:spLocks noChangeArrowheads="1"/>
          </p:cNvSpPr>
          <p:nvPr/>
        </p:nvSpPr>
        <p:spPr bwMode="auto">
          <a:xfrm>
            <a:off x="5292505" y="46429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11" name="Oval 10"/>
          <p:cNvSpPr>
            <a:spLocks noChangeArrowheads="1"/>
          </p:cNvSpPr>
          <p:nvPr/>
        </p:nvSpPr>
        <p:spPr bwMode="auto">
          <a:xfrm>
            <a:off x="99407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12" name="Text Box 11"/>
          <p:cNvSpPr txBox="1">
            <a:spLocks noChangeArrowheads="1"/>
          </p:cNvSpPr>
          <p:nvPr/>
        </p:nvSpPr>
        <p:spPr bwMode="auto">
          <a:xfrm>
            <a:off x="5521105" y="4109519"/>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h=5</a:t>
            </a:r>
          </a:p>
        </p:txBody>
      </p:sp>
      <p:sp>
        <p:nvSpPr>
          <p:cNvPr id="13" name="Text Box 12"/>
          <p:cNvSpPr txBox="1">
            <a:spLocks noChangeArrowheads="1"/>
          </p:cNvSpPr>
          <p:nvPr/>
        </p:nvSpPr>
        <p:spPr bwMode="auto">
          <a:xfrm>
            <a:off x="5216305" y="5100119"/>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4" name="Text Box 13"/>
          <p:cNvSpPr txBox="1">
            <a:spLocks noChangeArrowheads="1"/>
          </p:cNvSpPr>
          <p:nvPr/>
        </p:nvSpPr>
        <p:spPr bwMode="auto">
          <a:xfrm>
            <a:off x="8340505" y="4261919"/>
            <a:ext cx="6858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h=2</a:t>
            </a:r>
          </a:p>
        </p:txBody>
      </p:sp>
      <p:sp>
        <p:nvSpPr>
          <p:cNvPr id="15" name="Text Box 14"/>
          <p:cNvSpPr txBox="1">
            <a:spLocks noChangeArrowheads="1"/>
          </p:cNvSpPr>
          <p:nvPr/>
        </p:nvSpPr>
        <p:spPr bwMode="auto">
          <a:xfrm>
            <a:off x="46067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6" name="Text Box 15"/>
          <p:cNvSpPr txBox="1">
            <a:spLocks noChangeArrowheads="1"/>
          </p:cNvSpPr>
          <p:nvPr/>
        </p:nvSpPr>
        <p:spPr bwMode="auto">
          <a:xfrm>
            <a:off x="6816505" y="2204519"/>
            <a:ext cx="381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8</a:t>
            </a:r>
          </a:p>
        </p:txBody>
      </p:sp>
      <p:sp>
        <p:nvSpPr>
          <p:cNvPr id="17" name="Text Box 16"/>
          <p:cNvSpPr txBox="1">
            <a:spLocks noChangeArrowheads="1"/>
          </p:cNvSpPr>
          <p:nvPr/>
        </p:nvSpPr>
        <p:spPr bwMode="auto">
          <a:xfrm>
            <a:off x="4606705" y="4490519"/>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8" name="Text Box 17"/>
          <p:cNvSpPr txBox="1">
            <a:spLocks noChangeArrowheads="1"/>
          </p:cNvSpPr>
          <p:nvPr/>
        </p:nvSpPr>
        <p:spPr bwMode="auto">
          <a:xfrm>
            <a:off x="5063905" y="41698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9" name="Text Box 18"/>
          <p:cNvSpPr txBox="1">
            <a:spLocks noChangeArrowheads="1"/>
          </p:cNvSpPr>
          <p:nvPr/>
        </p:nvSpPr>
        <p:spPr bwMode="auto">
          <a:xfrm>
            <a:off x="91025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2</a:t>
            </a:r>
          </a:p>
        </p:txBody>
      </p:sp>
      <p:sp>
        <p:nvSpPr>
          <p:cNvPr id="20" name="Text Box 19"/>
          <p:cNvSpPr txBox="1">
            <a:spLocks noChangeArrowheads="1"/>
          </p:cNvSpPr>
          <p:nvPr/>
        </p:nvSpPr>
        <p:spPr bwMode="auto">
          <a:xfrm>
            <a:off x="3844705" y="4109519"/>
            <a:ext cx="8382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21" name="Text Box 20"/>
          <p:cNvSpPr txBox="1">
            <a:spLocks noChangeArrowheads="1"/>
          </p:cNvSpPr>
          <p:nvPr/>
        </p:nvSpPr>
        <p:spPr bwMode="auto">
          <a:xfrm>
            <a:off x="9712105" y="4261919"/>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h=0</a:t>
            </a:r>
          </a:p>
        </p:txBody>
      </p:sp>
      <p:cxnSp>
        <p:nvCxnSpPr>
          <p:cNvPr id="22" name="AutoShape 21"/>
          <p:cNvCxnSpPr>
            <a:cxnSpLocks noChangeShapeType="1"/>
            <a:stCxn id="7" idx="6"/>
            <a:endCxn id="8" idx="2"/>
          </p:cNvCxnSpPr>
          <p:nvPr/>
        </p:nvCxnSpPr>
        <p:spPr bwMode="auto">
          <a:xfrm>
            <a:off x="4454305" y="3957118"/>
            <a:ext cx="838200" cy="0"/>
          </a:xfrm>
          <a:prstGeom prst="straightConnector1">
            <a:avLst/>
          </a:prstGeom>
          <a:noFill/>
          <a:ln w="19050">
            <a:solidFill>
              <a:schemeClr val="tx1"/>
            </a:solidFill>
            <a:round/>
            <a:headEnd/>
            <a:tailEnd type="triangle" w="med" len="med"/>
          </a:ln>
        </p:spPr>
      </p:cxnSp>
      <p:cxnSp>
        <p:nvCxnSpPr>
          <p:cNvPr id="23" name="AutoShape 22"/>
          <p:cNvCxnSpPr>
            <a:cxnSpLocks noChangeShapeType="1"/>
            <a:stCxn id="8" idx="4"/>
            <a:endCxn id="10" idx="0"/>
          </p:cNvCxnSpPr>
          <p:nvPr/>
        </p:nvCxnSpPr>
        <p:spPr bwMode="auto">
          <a:xfrm>
            <a:off x="5521105" y="4185718"/>
            <a:ext cx="0" cy="457200"/>
          </a:xfrm>
          <a:prstGeom prst="straightConnector1">
            <a:avLst/>
          </a:prstGeom>
          <a:noFill/>
          <a:ln w="19050">
            <a:solidFill>
              <a:schemeClr val="tx1"/>
            </a:solidFill>
            <a:round/>
            <a:headEnd/>
            <a:tailEnd type="triangle" w="med" len="med"/>
          </a:ln>
        </p:spPr>
      </p:cxnSp>
      <p:cxnSp>
        <p:nvCxnSpPr>
          <p:cNvPr id="24" name="AutoShape 23"/>
          <p:cNvCxnSpPr>
            <a:cxnSpLocks noChangeShapeType="1"/>
            <a:stCxn id="8" idx="0"/>
            <a:endCxn id="30" idx="1"/>
          </p:cNvCxnSpPr>
          <p:nvPr/>
        </p:nvCxnSpPr>
        <p:spPr bwMode="auto">
          <a:xfrm rot="-5400000">
            <a:off x="6768881" y="1633019"/>
            <a:ext cx="847725" cy="3343275"/>
          </a:xfrm>
          <a:prstGeom prst="curvedConnector3">
            <a:avLst>
              <a:gd name="adj1" fmla="val 134833"/>
            </a:avLst>
          </a:prstGeom>
          <a:noFill/>
          <a:ln w="19050">
            <a:solidFill>
              <a:schemeClr val="tx1"/>
            </a:solidFill>
            <a:round/>
            <a:headEnd/>
            <a:tailEnd type="triangle" w="med" len="med"/>
          </a:ln>
        </p:spPr>
      </p:cxnSp>
      <p:cxnSp>
        <p:nvCxnSpPr>
          <p:cNvPr id="25" name="AutoShape 24"/>
          <p:cNvCxnSpPr>
            <a:cxnSpLocks noChangeShapeType="1"/>
            <a:stCxn id="10" idx="2"/>
            <a:endCxn id="26" idx="6"/>
          </p:cNvCxnSpPr>
          <p:nvPr/>
        </p:nvCxnSpPr>
        <p:spPr bwMode="auto">
          <a:xfrm rot="10800000">
            <a:off x="4454305" y="4871519"/>
            <a:ext cx="838200" cy="1588"/>
          </a:xfrm>
          <a:prstGeom prst="straightConnector1">
            <a:avLst/>
          </a:prstGeom>
          <a:noFill/>
          <a:ln w="19050">
            <a:solidFill>
              <a:schemeClr val="tx1"/>
            </a:solidFill>
            <a:round/>
            <a:headEnd/>
            <a:tailEnd type="triangle" w="med" len="med"/>
          </a:ln>
        </p:spPr>
      </p:cxnSp>
      <p:sp>
        <p:nvSpPr>
          <p:cNvPr id="26" name="Oval 25"/>
          <p:cNvSpPr>
            <a:spLocks noChangeArrowheads="1"/>
          </p:cNvSpPr>
          <p:nvPr/>
        </p:nvSpPr>
        <p:spPr bwMode="auto">
          <a:xfrm>
            <a:off x="3997105" y="46429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cxnSp>
        <p:nvCxnSpPr>
          <p:cNvPr id="27" name="AutoShape 27"/>
          <p:cNvCxnSpPr>
            <a:cxnSpLocks noChangeShapeType="1"/>
            <a:stCxn id="8" idx="6"/>
            <a:endCxn id="9" idx="2"/>
          </p:cNvCxnSpPr>
          <p:nvPr/>
        </p:nvCxnSpPr>
        <p:spPr bwMode="auto">
          <a:xfrm>
            <a:off x="5749705" y="3957118"/>
            <a:ext cx="2362200" cy="0"/>
          </a:xfrm>
          <a:prstGeom prst="straightConnector1">
            <a:avLst/>
          </a:prstGeom>
          <a:noFill/>
          <a:ln w="19050">
            <a:solidFill>
              <a:schemeClr val="tx1"/>
            </a:solidFill>
            <a:round/>
            <a:headEnd/>
            <a:tailEnd type="triangle" w="med" len="med"/>
          </a:ln>
        </p:spPr>
      </p:cxnSp>
      <p:sp>
        <p:nvSpPr>
          <p:cNvPr id="28" name="Text Box 28"/>
          <p:cNvSpPr txBox="1">
            <a:spLocks noChangeArrowheads="1"/>
          </p:cNvSpPr>
          <p:nvPr/>
        </p:nvSpPr>
        <p:spPr bwMode="auto">
          <a:xfrm>
            <a:off x="3844705" y="5084243"/>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h=7</a:t>
            </a:r>
          </a:p>
        </p:txBody>
      </p:sp>
      <p:sp>
        <p:nvSpPr>
          <p:cNvPr id="29" name="Text Box 30"/>
          <p:cNvSpPr txBox="1">
            <a:spLocks noChangeArrowheads="1"/>
          </p:cNvSpPr>
          <p:nvPr/>
        </p:nvSpPr>
        <p:spPr bwMode="auto">
          <a:xfrm>
            <a:off x="66641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3</a:t>
            </a:r>
          </a:p>
        </p:txBody>
      </p:sp>
      <p:sp>
        <p:nvSpPr>
          <p:cNvPr id="30" name="Oval 31"/>
          <p:cNvSpPr>
            <a:spLocks noChangeArrowheads="1"/>
          </p:cNvSpPr>
          <p:nvPr/>
        </p:nvSpPr>
        <p:spPr bwMode="auto">
          <a:xfrm>
            <a:off x="8797705" y="28141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31" name="Text Box 32"/>
          <p:cNvSpPr txBox="1">
            <a:spLocks noChangeArrowheads="1"/>
          </p:cNvSpPr>
          <p:nvPr/>
        </p:nvSpPr>
        <p:spPr bwMode="auto">
          <a:xfrm>
            <a:off x="9254905" y="2814119"/>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h=1</a:t>
            </a:r>
          </a:p>
        </p:txBody>
      </p:sp>
      <p:sp>
        <p:nvSpPr>
          <p:cNvPr id="32" name="Text Box 33"/>
          <p:cNvSpPr txBox="1">
            <a:spLocks noChangeArrowheads="1"/>
          </p:cNvSpPr>
          <p:nvPr/>
        </p:nvSpPr>
        <p:spPr bwMode="auto">
          <a:xfrm>
            <a:off x="8264305" y="3118919"/>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grpSp>
        <p:nvGrpSpPr>
          <p:cNvPr id="42" name="Group 43"/>
          <p:cNvGrpSpPr>
            <a:grpSpLocks/>
          </p:cNvGrpSpPr>
          <p:nvPr/>
        </p:nvGrpSpPr>
        <p:grpSpPr bwMode="auto">
          <a:xfrm>
            <a:off x="4454305" y="3957118"/>
            <a:ext cx="5486400" cy="0"/>
            <a:chOff x="1392" y="2544"/>
            <a:chExt cx="3456" cy="0"/>
          </a:xfrm>
        </p:grpSpPr>
        <p:cxnSp>
          <p:nvCxnSpPr>
            <p:cNvPr id="43"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44"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45"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016" y="4029481"/>
            <a:ext cx="228600" cy="228600"/>
          </a:xfrm>
          <a:prstGeom prst="rect">
            <a:avLst/>
          </a:prstGeom>
        </p:spPr>
      </p:pic>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966" y="4026464"/>
            <a:ext cx="228600" cy="228600"/>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429" y="4034451"/>
            <a:ext cx="228600" cy="228600"/>
          </a:xfrm>
          <a:prstGeom prst="rect">
            <a:avLst/>
          </a:prstGeom>
        </p:spPr>
      </p:pic>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456" y="4033319"/>
            <a:ext cx="228600" cy="228600"/>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919" y="4031713"/>
            <a:ext cx="228600" cy="228600"/>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670" y="3638670"/>
            <a:ext cx="228600" cy="228600"/>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620" y="3635653"/>
            <a:ext cx="228600" cy="228600"/>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7083" y="3643640"/>
            <a:ext cx="228600" cy="228600"/>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110" y="3642508"/>
            <a:ext cx="228600" cy="228600"/>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6573" y="3640902"/>
            <a:ext cx="228600" cy="228600"/>
          </a:xfrm>
          <a:prstGeom prst="rect">
            <a:avLst/>
          </a:prstGeom>
        </p:spPr>
      </p:pic>
      <p:pic>
        <p:nvPicPr>
          <p:cNvPr id="50" name="图片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9872" y="3846908"/>
            <a:ext cx="228600" cy="2286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5822" y="3843891"/>
            <a:ext cx="228600" cy="228600"/>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285" y="3851878"/>
            <a:ext cx="228600" cy="2286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312" y="3850746"/>
            <a:ext cx="228600" cy="228600"/>
          </a:xfrm>
          <a:prstGeom prst="rect">
            <a:avLst/>
          </a:prstGeom>
        </p:spPr>
      </p:pic>
      <p:pic>
        <p:nvPicPr>
          <p:cNvPr id="54" name="图片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9775" y="3849140"/>
            <a:ext cx="228600" cy="2286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227" y="3874062"/>
            <a:ext cx="228600" cy="228600"/>
          </a:xfrm>
          <a:prstGeom prst="rect">
            <a:avLst/>
          </a:prstGeom>
        </p:spPr>
      </p:pic>
      <p:pic>
        <p:nvPicPr>
          <p:cNvPr id="56" name="图片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8177" y="3871045"/>
            <a:ext cx="228600" cy="228600"/>
          </a:xfrm>
          <a:prstGeom prst="rect">
            <a:avLst/>
          </a:prstGeom>
        </p:spPr>
      </p:pic>
      <p:pic>
        <p:nvPicPr>
          <p:cNvPr id="57" name="图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640" y="3879032"/>
            <a:ext cx="228600" cy="228600"/>
          </a:xfrm>
          <a:prstGeom prst="rect">
            <a:avLst/>
          </a:prstGeom>
        </p:spPr>
      </p:pic>
      <p:pic>
        <p:nvPicPr>
          <p:cNvPr id="58" name="图片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667" y="3877900"/>
            <a:ext cx="228600" cy="228600"/>
          </a:xfrm>
          <a:prstGeom prst="rect">
            <a:avLst/>
          </a:prstGeom>
        </p:spPr>
      </p:pic>
      <p:pic>
        <p:nvPicPr>
          <p:cNvPr id="59" name="图片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130" y="3876294"/>
            <a:ext cx="228600" cy="228600"/>
          </a:xfrm>
          <a:prstGeom prst="rect">
            <a:avLst/>
          </a:prstGeom>
        </p:spPr>
      </p:pic>
      <p:pic>
        <p:nvPicPr>
          <p:cNvPr id="60" name="图片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7829" y="3736753"/>
            <a:ext cx="228600" cy="228600"/>
          </a:xfrm>
          <a:prstGeom prst="rect">
            <a:avLst/>
          </a:prstGeom>
        </p:spPr>
      </p:pic>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779" y="3733736"/>
            <a:ext cx="228600" cy="228600"/>
          </a:xfrm>
          <a:prstGeom prst="rect">
            <a:avLst/>
          </a:prstGeom>
        </p:spPr>
      </p:pic>
      <p:pic>
        <p:nvPicPr>
          <p:cNvPr id="62" name="图片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242" y="3741723"/>
            <a:ext cx="228600" cy="228600"/>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3269" y="3740591"/>
            <a:ext cx="228600" cy="228600"/>
          </a:xfrm>
          <a:prstGeom prst="rect">
            <a:avLst/>
          </a:prstGeom>
        </p:spPr>
      </p:pic>
      <p:pic>
        <p:nvPicPr>
          <p:cNvPr id="64" name="图片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7732" y="3738985"/>
            <a:ext cx="228600" cy="228600"/>
          </a:xfrm>
          <a:prstGeom prst="rect">
            <a:avLst/>
          </a:prstGeom>
        </p:spPr>
      </p:pic>
      <p:pic>
        <p:nvPicPr>
          <p:cNvPr id="1026" name="Picture 2" descr="http://img02.3dmgame.com/uploads/allimg/150810/153_150810102704_1_lit.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420356" y="2253430"/>
            <a:ext cx="8385363" cy="3441165"/>
          </a:xfrm>
          <a:prstGeom prst="rect">
            <a:avLst/>
          </a:prstGeom>
          <a:noFill/>
          <a:extLst>
            <a:ext uri="{909E8E84-426E-40DD-AFC4-6F175D3DCCD1}">
              <a14:hiddenFill xmlns:a14="http://schemas.microsoft.com/office/drawing/2010/main">
                <a:solidFill>
                  <a:srgbClr val="FFFFFF"/>
                </a:solidFill>
              </a14:hiddenFill>
            </a:ext>
          </a:extLst>
        </p:spPr>
      </p:pic>
      <p:pic>
        <p:nvPicPr>
          <p:cNvPr id="4" name="64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30905" y="7324320"/>
            <a:ext cx="609600" cy="609600"/>
          </a:xfrm>
          <a:prstGeom prst="rect">
            <a:avLst/>
          </a:prstGeom>
        </p:spPr>
      </p:pic>
    </p:spTree>
    <p:extLst>
      <p:ext uri="{BB962C8B-B14F-4D97-AF65-F5344CB8AC3E}">
        <p14:creationId xmlns:p14="http://schemas.microsoft.com/office/powerpoint/2010/main" val="55733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0-#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0-#ppt_w/2"/>
                                          </p:val>
                                        </p:tav>
                                        <p:tav tm="100000">
                                          <p:val>
                                            <p:strVal val="#ppt_x"/>
                                          </p:val>
                                        </p:tav>
                                      </p:tavLst>
                                    </p:anim>
                                    <p:anim calcmode="lin" valueType="num">
                                      <p:cBhvr additive="base">
                                        <p:cTn id="3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0-#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0-#ppt_w/2"/>
                                          </p:val>
                                        </p:tav>
                                        <p:tav tm="100000">
                                          <p:val>
                                            <p:strVal val="#ppt_x"/>
                                          </p:val>
                                        </p:tav>
                                      </p:tavLst>
                                    </p:anim>
                                    <p:anim calcmode="lin" valueType="num">
                                      <p:cBhvr additive="base">
                                        <p:cTn id="5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0-#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0-#ppt_w/2"/>
                                          </p:val>
                                        </p:tav>
                                        <p:tav tm="100000">
                                          <p:val>
                                            <p:strVal val="#ppt_x"/>
                                          </p:val>
                                        </p:tav>
                                      </p:tavLst>
                                    </p:anim>
                                    <p:anim calcmode="lin" valueType="num">
                                      <p:cBhvr additive="base">
                                        <p:cTn id="6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0-#ppt_w/2"/>
                                          </p:val>
                                        </p:tav>
                                        <p:tav tm="100000">
                                          <p:val>
                                            <p:strVal val="#ppt_x"/>
                                          </p:val>
                                        </p:tav>
                                      </p:tavLst>
                                    </p:anim>
                                    <p:anim calcmode="lin" valueType="num">
                                      <p:cBhvr additive="base">
                                        <p:cTn id="7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0-#ppt_w/2"/>
                                          </p:val>
                                        </p:tav>
                                        <p:tav tm="100000">
                                          <p:val>
                                            <p:strVal val="#ppt_x"/>
                                          </p:val>
                                        </p:tav>
                                      </p:tavLst>
                                    </p:anim>
                                    <p:anim calcmode="lin" valueType="num">
                                      <p:cBhvr additive="base">
                                        <p:cTn id="7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0-#ppt_w/2"/>
                                          </p:val>
                                        </p:tav>
                                        <p:tav tm="100000">
                                          <p:val>
                                            <p:strVal val="#ppt_x"/>
                                          </p:val>
                                        </p:tav>
                                      </p:tavLst>
                                    </p:anim>
                                    <p:anim calcmode="lin" valueType="num">
                                      <p:cBhvr additive="base">
                                        <p:cTn id="8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additive="base">
                                        <p:cTn id="89" dur="500" fill="hold"/>
                                        <p:tgtEl>
                                          <p:spTgt spid="53"/>
                                        </p:tgtEl>
                                        <p:attrNameLst>
                                          <p:attrName>ppt_x</p:attrName>
                                        </p:attrNameLst>
                                      </p:cBhvr>
                                      <p:tavLst>
                                        <p:tav tm="0">
                                          <p:val>
                                            <p:strVal val="0-#ppt_w/2"/>
                                          </p:val>
                                        </p:tav>
                                        <p:tav tm="100000">
                                          <p:val>
                                            <p:strVal val="#ppt_x"/>
                                          </p:val>
                                        </p:tav>
                                      </p:tavLst>
                                    </p:anim>
                                    <p:anim calcmode="lin" valueType="num">
                                      <p:cBhvr additive="base">
                                        <p:cTn id="90"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additive="base">
                                        <p:cTn id="95" dur="500" fill="hold"/>
                                        <p:tgtEl>
                                          <p:spTgt spid="54"/>
                                        </p:tgtEl>
                                        <p:attrNameLst>
                                          <p:attrName>ppt_x</p:attrName>
                                        </p:attrNameLst>
                                      </p:cBhvr>
                                      <p:tavLst>
                                        <p:tav tm="0">
                                          <p:val>
                                            <p:strVal val="0-#ppt_w/2"/>
                                          </p:val>
                                        </p:tav>
                                        <p:tav tm="100000">
                                          <p:val>
                                            <p:strVal val="#ppt_x"/>
                                          </p:val>
                                        </p:tav>
                                      </p:tavLst>
                                    </p:anim>
                                    <p:anim calcmode="lin" valueType="num">
                                      <p:cBhvr additive="base">
                                        <p:cTn id="9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0-#ppt_w/2"/>
                                          </p:val>
                                        </p:tav>
                                        <p:tav tm="100000">
                                          <p:val>
                                            <p:strVal val="#ppt_x"/>
                                          </p:val>
                                        </p:tav>
                                      </p:tavLst>
                                    </p:anim>
                                    <p:anim calcmode="lin" valueType="num">
                                      <p:cBhvr additive="base">
                                        <p:cTn id="102"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500" fill="hold"/>
                                        <p:tgtEl>
                                          <p:spTgt spid="56"/>
                                        </p:tgtEl>
                                        <p:attrNameLst>
                                          <p:attrName>ppt_x</p:attrName>
                                        </p:attrNameLst>
                                      </p:cBhvr>
                                      <p:tavLst>
                                        <p:tav tm="0">
                                          <p:val>
                                            <p:strVal val="0-#ppt_w/2"/>
                                          </p:val>
                                        </p:tav>
                                        <p:tav tm="100000">
                                          <p:val>
                                            <p:strVal val="#ppt_x"/>
                                          </p:val>
                                        </p:tav>
                                      </p:tavLst>
                                    </p:anim>
                                    <p:anim calcmode="lin" valueType="num">
                                      <p:cBhvr additive="base">
                                        <p:cTn id="10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nodeType="clickEffect">
                                  <p:stCondLst>
                                    <p:cond delay="0"/>
                                  </p:stCondLst>
                                  <p:childTnLst>
                                    <p:set>
                                      <p:cBhvr>
                                        <p:cTn id="112" dur="1" fill="hold">
                                          <p:stCondLst>
                                            <p:cond delay="0"/>
                                          </p:stCondLst>
                                        </p:cTn>
                                        <p:tgtEl>
                                          <p:spTgt spid="57"/>
                                        </p:tgtEl>
                                        <p:attrNameLst>
                                          <p:attrName>style.visibility</p:attrName>
                                        </p:attrNameLst>
                                      </p:cBhvr>
                                      <p:to>
                                        <p:strVal val="visible"/>
                                      </p:to>
                                    </p:set>
                                    <p:anim calcmode="lin" valueType="num">
                                      <p:cBhvr additive="base">
                                        <p:cTn id="113" dur="500" fill="hold"/>
                                        <p:tgtEl>
                                          <p:spTgt spid="57"/>
                                        </p:tgtEl>
                                        <p:attrNameLst>
                                          <p:attrName>ppt_x</p:attrName>
                                        </p:attrNameLst>
                                      </p:cBhvr>
                                      <p:tavLst>
                                        <p:tav tm="0">
                                          <p:val>
                                            <p:strVal val="0-#ppt_w/2"/>
                                          </p:val>
                                        </p:tav>
                                        <p:tav tm="100000">
                                          <p:val>
                                            <p:strVal val="#ppt_x"/>
                                          </p:val>
                                        </p:tav>
                                      </p:tavLst>
                                    </p:anim>
                                    <p:anim calcmode="lin" valueType="num">
                                      <p:cBhvr additive="base">
                                        <p:cTn id="114"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8" fill="hold" nodeType="clickEffect">
                                  <p:stCondLst>
                                    <p:cond delay="0"/>
                                  </p:stCondLst>
                                  <p:childTnLst>
                                    <p:set>
                                      <p:cBhvr>
                                        <p:cTn id="118" dur="1" fill="hold">
                                          <p:stCondLst>
                                            <p:cond delay="0"/>
                                          </p:stCondLst>
                                        </p:cTn>
                                        <p:tgtEl>
                                          <p:spTgt spid="58"/>
                                        </p:tgtEl>
                                        <p:attrNameLst>
                                          <p:attrName>style.visibility</p:attrName>
                                        </p:attrNameLst>
                                      </p:cBhvr>
                                      <p:to>
                                        <p:strVal val="visible"/>
                                      </p:to>
                                    </p:set>
                                    <p:anim calcmode="lin" valueType="num">
                                      <p:cBhvr additive="base">
                                        <p:cTn id="119" dur="500" fill="hold"/>
                                        <p:tgtEl>
                                          <p:spTgt spid="58"/>
                                        </p:tgtEl>
                                        <p:attrNameLst>
                                          <p:attrName>ppt_x</p:attrName>
                                        </p:attrNameLst>
                                      </p:cBhvr>
                                      <p:tavLst>
                                        <p:tav tm="0">
                                          <p:val>
                                            <p:strVal val="0-#ppt_w/2"/>
                                          </p:val>
                                        </p:tav>
                                        <p:tav tm="100000">
                                          <p:val>
                                            <p:strVal val="#ppt_x"/>
                                          </p:val>
                                        </p:tav>
                                      </p:tavLst>
                                    </p:anim>
                                    <p:anim calcmode="lin" valueType="num">
                                      <p:cBhvr additive="base">
                                        <p:cTn id="120"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0-#ppt_w/2"/>
                                          </p:val>
                                        </p:tav>
                                        <p:tav tm="100000">
                                          <p:val>
                                            <p:strVal val="#ppt_x"/>
                                          </p:val>
                                        </p:tav>
                                      </p:tavLst>
                                    </p:anim>
                                    <p:anim calcmode="lin" valueType="num">
                                      <p:cBhvr additive="base">
                                        <p:cTn id="126"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nodeType="click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additive="base">
                                        <p:cTn id="131" dur="500" fill="hold"/>
                                        <p:tgtEl>
                                          <p:spTgt spid="60"/>
                                        </p:tgtEl>
                                        <p:attrNameLst>
                                          <p:attrName>ppt_x</p:attrName>
                                        </p:attrNameLst>
                                      </p:cBhvr>
                                      <p:tavLst>
                                        <p:tav tm="0">
                                          <p:val>
                                            <p:strVal val="0-#ppt_w/2"/>
                                          </p:val>
                                        </p:tav>
                                        <p:tav tm="100000">
                                          <p:val>
                                            <p:strVal val="#ppt_x"/>
                                          </p:val>
                                        </p:tav>
                                      </p:tavLst>
                                    </p:anim>
                                    <p:anim calcmode="lin" valueType="num">
                                      <p:cBhvr additive="base">
                                        <p:cTn id="132"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8" fill="hold" nodeType="clickEffect">
                                  <p:stCondLst>
                                    <p:cond delay="0"/>
                                  </p:stCondLst>
                                  <p:childTnLst>
                                    <p:set>
                                      <p:cBhvr>
                                        <p:cTn id="136" dur="1" fill="hold">
                                          <p:stCondLst>
                                            <p:cond delay="0"/>
                                          </p:stCondLst>
                                        </p:cTn>
                                        <p:tgtEl>
                                          <p:spTgt spid="61"/>
                                        </p:tgtEl>
                                        <p:attrNameLst>
                                          <p:attrName>style.visibility</p:attrName>
                                        </p:attrNameLst>
                                      </p:cBhvr>
                                      <p:to>
                                        <p:strVal val="visible"/>
                                      </p:to>
                                    </p:set>
                                    <p:anim calcmode="lin" valueType="num">
                                      <p:cBhvr additive="base">
                                        <p:cTn id="137" dur="500" fill="hold"/>
                                        <p:tgtEl>
                                          <p:spTgt spid="61"/>
                                        </p:tgtEl>
                                        <p:attrNameLst>
                                          <p:attrName>ppt_x</p:attrName>
                                        </p:attrNameLst>
                                      </p:cBhvr>
                                      <p:tavLst>
                                        <p:tav tm="0">
                                          <p:val>
                                            <p:strVal val="0-#ppt_w/2"/>
                                          </p:val>
                                        </p:tav>
                                        <p:tav tm="100000">
                                          <p:val>
                                            <p:strVal val="#ppt_x"/>
                                          </p:val>
                                        </p:tav>
                                      </p:tavLst>
                                    </p:anim>
                                    <p:anim calcmode="lin" valueType="num">
                                      <p:cBhvr additive="base">
                                        <p:cTn id="13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8" fill="hold" nodeType="clickEffect">
                                  <p:stCondLst>
                                    <p:cond delay="0"/>
                                  </p:stCondLst>
                                  <p:childTnLst>
                                    <p:set>
                                      <p:cBhvr>
                                        <p:cTn id="142" dur="1" fill="hold">
                                          <p:stCondLst>
                                            <p:cond delay="0"/>
                                          </p:stCondLst>
                                        </p:cTn>
                                        <p:tgtEl>
                                          <p:spTgt spid="62"/>
                                        </p:tgtEl>
                                        <p:attrNameLst>
                                          <p:attrName>style.visibility</p:attrName>
                                        </p:attrNameLst>
                                      </p:cBhvr>
                                      <p:to>
                                        <p:strVal val="visible"/>
                                      </p:to>
                                    </p:set>
                                    <p:anim calcmode="lin" valueType="num">
                                      <p:cBhvr additive="base">
                                        <p:cTn id="143" dur="500" fill="hold"/>
                                        <p:tgtEl>
                                          <p:spTgt spid="62"/>
                                        </p:tgtEl>
                                        <p:attrNameLst>
                                          <p:attrName>ppt_x</p:attrName>
                                        </p:attrNameLst>
                                      </p:cBhvr>
                                      <p:tavLst>
                                        <p:tav tm="0">
                                          <p:val>
                                            <p:strVal val="0-#ppt_w/2"/>
                                          </p:val>
                                        </p:tav>
                                        <p:tav tm="100000">
                                          <p:val>
                                            <p:strVal val="#ppt_x"/>
                                          </p:val>
                                        </p:tav>
                                      </p:tavLst>
                                    </p:anim>
                                    <p:anim calcmode="lin" valueType="num">
                                      <p:cBhvr additive="base">
                                        <p:cTn id="144"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8" fill="hold" nodeType="clickEffect">
                                  <p:stCondLst>
                                    <p:cond delay="0"/>
                                  </p:stCondLst>
                                  <p:childTnLst>
                                    <p:set>
                                      <p:cBhvr>
                                        <p:cTn id="148" dur="1" fill="hold">
                                          <p:stCondLst>
                                            <p:cond delay="0"/>
                                          </p:stCondLst>
                                        </p:cTn>
                                        <p:tgtEl>
                                          <p:spTgt spid="63"/>
                                        </p:tgtEl>
                                        <p:attrNameLst>
                                          <p:attrName>style.visibility</p:attrName>
                                        </p:attrNameLst>
                                      </p:cBhvr>
                                      <p:to>
                                        <p:strVal val="visible"/>
                                      </p:to>
                                    </p:set>
                                    <p:anim calcmode="lin" valueType="num">
                                      <p:cBhvr additive="base">
                                        <p:cTn id="149" dur="500" fill="hold"/>
                                        <p:tgtEl>
                                          <p:spTgt spid="63"/>
                                        </p:tgtEl>
                                        <p:attrNameLst>
                                          <p:attrName>ppt_x</p:attrName>
                                        </p:attrNameLst>
                                      </p:cBhvr>
                                      <p:tavLst>
                                        <p:tav tm="0">
                                          <p:val>
                                            <p:strVal val="0-#ppt_w/2"/>
                                          </p:val>
                                        </p:tav>
                                        <p:tav tm="100000">
                                          <p:val>
                                            <p:strVal val="#ppt_x"/>
                                          </p:val>
                                        </p:tav>
                                      </p:tavLst>
                                    </p:anim>
                                    <p:anim calcmode="lin" valueType="num">
                                      <p:cBhvr additive="base">
                                        <p:cTn id="15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8" fill="hold" nodeType="clickEffect">
                                  <p:stCondLst>
                                    <p:cond delay="0"/>
                                  </p:stCondLst>
                                  <p:childTnLst>
                                    <p:set>
                                      <p:cBhvr>
                                        <p:cTn id="154" dur="1" fill="hold">
                                          <p:stCondLst>
                                            <p:cond delay="0"/>
                                          </p:stCondLst>
                                        </p:cTn>
                                        <p:tgtEl>
                                          <p:spTgt spid="64"/>
                                        </p:tgtEl>
                                        <p:attrNameLst>
                                          <p:attrName>style.visibility</p:attrName>
                                        </p:attrNameLst>
                                      </p:cBhvr>
                                      <p:to>
                                        <p:strVal val="visible"/>
                                      </p:to>
                                    </p:set>
                                    <p:anim calcmode="lin" valueType="num">
                                      <p:cBhvr additive="base">
                                        <p:cTn id="155" dur="500" fill="hold"/>
                                        <p:tgtEl>
                                          <p:spTgt spid="64"/>
                                        </p:tgtEl>
                                        <p:attrNameLst>
                                          <p:attrName>ppt_x</p:attrName>
                                        </p:attrNameLst>
                                      </p:cBhvr>
                                      <p:tavLst>
                                        <p:tav tm="0">
                                          <p:val>
                                            <p:strVal val="0-#ppt_w/2"/>
                                          </p:val>
                                        </p:tav>
                                        <p:tav tm="100000">
                                          <p:val>
                                            <p:strVal val="#ppt_x"/>
                                          </p:val>
                                        </p:tav>
                                      </p:tavLst>
                                    </p:anim>
                                    <p:anim calcmode="lin" valueType="num">
                                      <p:cBhvr additive="base">
                                        <p:cTn id="156"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1026"/>
                                        </p:tgtEl>
                                        <p:attrNameLst>
                                          <p:attrName>style.visibility</p:attrName>
                                        </p:attrNameLst>
                                      </p:cBhvr>
                                      <p:to>
                                        <p:strVal val="visible"/>
                                      </p:to>
                                    </p:set>
                                    <p:animEffect transition="in" filter="fade">
                                      <p:cBhvr>
                                        <p:cTn id="161" dur="500"/>
                                        <p:tgtEl>
                                          <p:spTgt spid="1026"/>
                                        </p:tgtEl>
                                      </p:cBhvr>
                                    </p:animEffect>
                                  </p:childTnLst>
                                </p:cTn>
                              </p:par>
                              <p:par>
                                <p:cTn id="162" presetID="1" presetClass="mediacall" presetSubtype="0" fill="hold" nodeType="withEffect">
                                  <p:stCondLst>
                                    <p:cond delay="0"/>
                                  </p:stCondLst>
                                  <p:childTnLst>
                                    <p:cmd type="call" cmd="playFrom(0.0)">
                                      <p:cBhvr>
                                        <p:cTn id="163" dur="7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9091">
                <p:cTn id="164"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154948" y="1123836"/>
            <a:ext cx="3372024" cy="4601183"/>
          </a:xfrm>
          <a:prstGeom prst="rect">
            <a:avLst/>
          </a:prstGeom>
        </p:spPr>
        <p:txBody>
          <a:bodyPr>
            <a:normAutofit/>
          </a:bodyPr>
          <a:lstStyle/>
          <a:p>
            <a:r>
              <a:rPr lang="en-US" altLang="zh-CN" b="1" dirty="0"/>
              <a:t>Properties for non-cooperative Mechanism</a:t>
            </a:r>
            <a:endParaRPr b="1" dirty="0"/>
          </a:p>
        </p:txBody>
      </p:sp>
      <p:sp>
        <p:nvSpPr>
          <p:cNvPr id="119" name="Shape 119"/>
          <p:cNvSpPr>
            <a:spLocks noGrp="1"/>
          </p:cNvSpPr>
          <p:nvPr>
            <p:ph idx="1"/>
          </p:nvPr>
        </p:nvSpPr>
        <p:spPr>
          <a:xfrm>
            <a:off x="3869268" y="1123836"/>
            <a:ext cx="7315200" cy="5120640"/>
          </a:xfrm>
          <a:prstGeom prst="rect">
            <a:avLst/>
          </a:prstGeom>
        </p:spPr>
        <p:txBody>
          <a:bodyPr>
            <a:normAutofit/>
          </a:bodyPr>
          <a:lstStyle/>
          <a:p>
            <a:r>
              <a:rPr lang="en-US" altLang="zh-CN" sz="4400" dirty="0"/>
              <a:t>Truthfulness:</a:t>
            </a:r>
          </a:p>
          <a:p>
            <a:r>
              <a:rPr lang="en-US" altLang="zh-CN" sz="4400" dirty="0" smtClean="0"/>
              <a:t>Efficiency</a:t>
            </a:r>
            <a:r>
              <a:rPr lang="en-US" altLang="zh-CN" sz="4400" dirty="0"/>
              <a:t>: </a:t>
            </a:r>
          </a:p>
          <a:p>
            <a:endParaRPr lang="en-US" altLang="zh-CN" sz="5400" dirty="0"/>
          </a:p>
        </p:txBody>
      </p:sp>
      <p:pic>
        <p:nvPicPr>
          <p:cNvPr id="3" name="图形 2"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2368775"/>
            <a:ext cx="914400" cy="914400"/>
          </a:xfrm>
          <a:prstGeom prst="rect">
            <a:avLst/>
          </a:prstGeom>
        </p:spPr>
      </p:pic>
      <p:pic>
        <p:nvPicPr>
          <p:cNvPr id="5" name="图形 4" descr="关闭"/>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812868" y="3283175"/>
            <a:ext cx="914400" cy="914400"/>
          </a:xfrm>
          <a:prstGeom prst="rect">
            <a:avLst/>
          </a:prstGeom>
        </p:spPr>
      </p:pic>
    </p:spTree>
    <p:extLst>
      <p:ext uri="{BB962C8B-B14F-4D97-AF65-F5344CB8AC3E}">
        <p14:creationId xmlns:p14="http://schemas.microsoft.com/office/powerpoint/2010/main" val="2443572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388" y="2523446"/>
            <a:ext cx="3129640" cy="2259163"/>
          </a:xfrm>
        </p:spPr>
        <p:txBody>
          <a:bodyPr>
            <a:normAutofit fontScale="90000"/>
          </a:bodyPr>
          <a:lstStyle/>
          <a:p>
            <a:r>
              <a:rPr lang="en-US" altLang="zh-CN" b="1" dirty="0"/>
              <a:t>Routing planning strategies for cooperative self-driving cars</a:t>
            </a:r>
            <a:r>
              <a:rPr lang="en-US" altLang="zh-CN" dirty="0"/>
              <a:t/>
            </a:r>
            <a:br>
              <a:rPr lang="en-US" altLang="zh-CN" dirty="0"/>
            </a:br>
            <a:r>
              <a:rPr lang="en-US" altLang="zh-CN" dirty="0"/>
              <a:t/>
            </a:r>
            <a:br>
              <a:rPr lang="en-US" altLang="zh-CN" dirty="0"/>
            </a:br>
            <a:endParaRPr lang="zh-CN" altLang="en-US" dirty="0"/>
          </a:p>
        </p:txBody>
      </p:sp>
      <p:sp>
        <p:nvSpPr>
          <p:cNvPr id="3" name="内容占位符 2"/>
          <p:cNvSpPr>
            <a:spLocks noGrp="1"/>
          </p:cNvSpPr>
          <p:nvPr>
            <p:ph idx="1"/>
          </p:nvPr>
        </p:nvSpPr>
        <p:spPr>
          <a:xfrm>
            <a:off x="3871046" y="821103"/>
            <a:ext cx="7315200" cy="1831562"/>
          </a:xfrm>
        </p:spPr>
        <p:txBody>
          <a:bodyPr>
            <a:normAutofit fontScale="85000" lnSpcReduction="20000"/>
          </a:bodyPr>
          <a:lstStyle/>
          <a:p>
            <a:r>
              <a:rPr lang="en-US" altLang="zh-CN" sz="2800" dirty="0"/>
              <a:t>In the cooperation mode, we can obtain the road condition of city by Central Management System.</a:t>
            </a:r>
          </a:p>
          <a:p>
            <a:r>
              <a:rPr lang="en-US" altLang="zh-CN" sz="2800" dirty="0"/>
              <a:t/>
            </a:r>
            <a:br>
              <a:rPr lang="en-US" altLang="zh-CN" sz="2800" dirty="0"/>
            </a:br>
            <a:r>
              <a:rPr lang="en-US" altLang="zh-CN" sz="2800" i="1" dirty="0"/>
              <a:t>f </a:t>
            </a:r>
            <a:r>
              <a:rPr lang="en-US" altLang="zh-CN" sz="2800" dirty="0"/>
              <a:t>(</a:t>
            </a:r>
            <a:r>
              <a:rPr lang="en-US" altLang="zh-CN" sz="2800" i="1" dirty="0"/>
              <a:t>n </a:t>
            </a:r>
            <a:r>
              <a:rPr lang="en-US" altLang="zh-CN" sz="2800" dirty="0"/>
              <a:t>) = </a:t>
            </a:r>
            <a:r>
              <a:rPr lang="en-US" altLang="zh-CN" sz="2800" i="1" dirty="0"/>
              <a:t>g </a:t>
            </a:r>
            <a:r>
              <a:rPr lang="en-US" altLang="zh-CN" sz="2800" dirty="0"/>
              <a:t>(</a:t>
            </a:r>
            <a:r>
              <a:rPr lang="en-US" altLang="zh-CN" sz="2800" i="1" dirty="0"/>
              <a:t>n </a:t>
            </a:r>
            <a:r>
              <a:rPr lang="en-US" altLang="zh-CN" sz="2800" dirty="0"/>
              <a:t>) + </a:t>
            </a:r>
            <a:r>
              <a:rPr lang="en-US" altLang="zh-CN" sz="2800" i="1" dirty="0"/>
              <a:t>h </a:t>
            </a:r>
            <a:r>
              <a:rPr lang="en-US" altLang="zh-CN" sz="2800" dirty="0"/>
              <a:t>(</a:t>
            </a:r>
            <a:r>
              <a:rPr lang="en-US" altLang="zh-CN" sz="2800" i="1" dirty="0"/>
              <a:t>n </a:t>
            </a:r>
            <a:r>
              <a:rPr lang="en-US" altLang="zh-CN" sz="2800" dirty="0"/>
              <a:t>) + </a:t>
            </a:r>
            <a:r>
              <a:rPr lang="en-US" altLang="zh-CN" sz="2800" i="1" dirty="0"/>
              <a:t>p </a:t>
            </a:r>
            <a:r>
              <a:rPr lang="en-US" altLang="zh-CN" sz="2800" dirty="0"/>
              <a:t>(</a:t>
            </a:r>
            <a:r>
              <a:rPr lang="en-US" altLang="zh-CN" sz="2800" i="1" dirty="0"/>
              <a:t>n </a:t>
            </a:r>
            <a:r>
              <a:rPr lang="en-US" altLang="zh-CN" sz="2800" dirty="0"/>
              <a:t>) </a:t>
            </a:r>
            <a:br>
              <a:rPr lang="en-US" altLang="zh-CN" sz="2800" dirty="0"/>
            </a:br>
            <a:r>
              <a:rPr lang="en-US" altLang="zh-CN" sz="2800" dirty="0"/>
              <a:t/>
            </a:r>
            <a:br>
              <a:rPr lang="en-US" altLang="zh-CN" sz="2800" dirty="0"/>
            </a:br>
            <a:endParaRPr lang="zh-CN" altLang="en-US" sz="2800" dirty="0"/>
          </a:p>
        </p:txBody>
      </p:sp>
      <p:cxnSp>
        <p:nvCxnSpPr>
          <p:cNvPr id="4" name="AutoShape 2"/>
          <p:cNvCxnSpPr>
            <a:cxnSpLocks noChangeShapeType="1"/>
            <a:stCxn id="8" idx="6"/>
            <a:endCxn id="10" idx="2"/>
          </p:cNvCxnSpPr>
          <p:nvPr/>
        </p:nvCxnSpPr>
        <p:spPr bwMode="auto">
          <a:xfrm>
            <a:off x="8569105" y="3957118"/>
            <a:ext cx="1371600" cy="0"/>
          </a:xfrm>
          <a:prstGeom prst="straightConnector1">
            <a:avLst/>
          </a:prstGeom>
          <a:noFill/>
          <a:ln w="19050">
            <a:solidFill>
              <a:schemeClr val="tx1"/>
            </a:solidFill>
            <a:round/>
            <a:headEnd/>
            <a:tailEnd type="triangle" w="med" len="med"/>
          </a:ln>
        </p:spPr>
      </p:cxnSp>
      <p:cxnSp>
        <p:nvCxnSpPr>
          <p:cNvPr id="5" name="AutoShape 3"/>
          <p:cNvCxnSpPr>
            <a:cxnSpLocks noChangeShapeType="1"/>
            <a:stCxn id="29" idx="4"/>
            <a:endCxn id="8" idx="0"/>
          </p:cNvCxnSpPr>
          <p:nvPr/>
        </p:nvCxnSpPr>
        <p:spPr bwMode="auto">
          <a:xfrm flipH="1">
            <a:off x="8340505" y="3271318"/>
            <a:ext cx="685800" cy="457200"/>
          </a:xfrm>
          <a:prstGeom prst="straightConnector1">
            <a:avLst/>
          </a:prstGeom>
          <a:noFill/>
          <a:ln w="19050">
            <a:solidFill>
              <a:schemeClr val="tx1"/>
            </a:solidFill>
            <a:round/>
            <a:headEnd/>
            <a:tailEnd type="triangle" w="med" len="med"/>
          </a:ln>
        </p:spPr>
      </p:cxnSp>
      <p:sp>
        <p:nvSpPr>
          <p:cNvPr id="6" name="Oval 6"/>
          <p:cNvSpPr>
            <a:spLocks noChangeArrowheads="1"/>
          </p:cNvSpPr>
          <p:nvPr/>
        </p:nvSpPr>
        <p:spPr bwMode="auto">
          <a:xfrm>
            <a:off x="39971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7" name="Oval 7"/>
          <p:cNvSpPr>
            <a:spLocks noChangeArrowheads="1"/>
          </p:cNvSpPr>
          <p:nvPr/>
        </p:nvSpPr>
        <p:spPr bwMode="auto">
          <a:xfrm>
            <a:off x="52925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8" name="Oval 8"/>
          <p:cNvSpPr>
            <a:spLocks noChangeArrowheads="1"/>
          </p:cNvSpPr>
          <p:nvPr/>
        </p:nvSpPr>
        <p:spPr bwMode="auto">
          <a:xfrm>
            <a:off x="81119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9" name="Oval 9"/>
          <p:cNvSpPr>
            <a:spLocks noChangeArrowheads="1"/>
          </p:cNvSpPr>
          <p:nvPr/>
        </p:nvSpPr>
        <p:spPr bwMode="auto">
          <a:xfrm>
            <a:off x="5292505" y="46429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10" name="Oval 10"/>
          <p:cNvSpPr>
            <a:spLocks noChangeArrowheads="1"/>
          </p:cNvSpPr>
          <p:nvPr/>
        </p:nvSpPr>
        <p:spPr bwMode="auto">
          <a:xfrm>
            <a:off x="9940705" y="37285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11" name="Text Box 11"/>
          <p:cNvSpPr txBox="1">
            <a:spLocks noChangeArrowheads="1"/>
          </p:cNvSpPr>
          <p:nvPr/>
        </p:nvSpPr>
        <p:spPr bwMode="auto">
          <a:xfrm>
            <a:off x="5521105" y="4109519"/>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h=5</a:t>
            </a:r>
          </a:p>
        </p:txBody>
      </p:sp>
      <p:sp>
        <p:nvSpPr>
          <p:cNvPr id="12" name="Text Box 12"/>
          <p:cNvSpPr txBox="1">
            <a:spLocks noChangeArrowheads="1"/>
          </p:cNvSpPr>
          <p:nvPr/>
        </p:nvSpPr>
        <p:spPr bwMode="auto">
          <a:xfrm>
            <a:off x="5216305" y="5100119"/>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3" name="Text Box 13"/>
          <p:cNvSpPr txBox="1">
            <a:spLocks noChangeArrowheads="1"/>
          </p:cNvSpPr>
          <p:nvPr/>
        </p:nvSpPr>
        <p:spPr bwMode="auto">
          <a:xfrm>
            <a:off x="8340505" y="4261919"/>
            <a:ext cx="6858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h=2</a:t>
            </a:r>
          </a:p>
        </p:txBody>
      </p:sp>
      <p:sp>
        <p:nvSpPr>
          <p:cNvPr id="14" name="Text Box 14"/>
          <p:cNvSpPr txBox="1">
            <a:spLocks noChangeArrowheads="1"/>
          </p:cNvSpPr>
          <p:nvPr/>
        </p:nvSpPr>
        <p:spPr bwMode="auto">
          <a:xfrm>
            <a:off x="46067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5" name="Text Box 15"/>
          <p:cNvSpPr txBox="1">
            <a:spLocks noChangeArrowheads="1"/>
          </p:cNvSpPr>
          <p:nvPr/>
        </p:nvSpPr>
        <p:spPr bwMode="auto">
          <a:xfrm>
            <a:off x="6816505" y="2204519"/>
            <a:ext cx="381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8</a:t>
            </a:r>
            <a:endParaRPr lang="en-US" sz="2000" b="1" dirty="0">
              <a:latin typeface="Calibri"/>
              <a:cs typeface="Calibri"/>
            </a:endParaRPr>
          </a:p>
        </p:txBody>
      </p:sp>
      <p:sp>
        <p:nvSpPr>
          <p:cNvPr id="16" name="Text Box 16"/>
          <p:cNvSpPr txBox="1">
            <a:spLocks noChangeArrowheads="1"/>
          </p:cNvSpPr>
          <p:nvPr/>
        </p:nvSpPr>
        <p:spPr bwMode="auto">
          <a:xfrm>
            <a:off x="4606705" y="4490519"/>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7" name="Text Box 17"/>
          <p:cNvSpPr txBox="1">
            <a:spLocks noChangeArrowheads="1"/>
          </p:cNvSpPr>
          <p:nvPr/>
        </p:nvSpPr>
        <p:spPr bwMode="auto">
          <a:xfrm>
            <a:off x="5063905" y="41698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8" name="Text Box 18"/>
          <p:cNvSpPr txBox="1">
            <a:spLocks noChangeArrowheads="1"/>
          </p:cNvSpPr>
          <p:nvPr/>
        </p:nvSpPr>
        <p:spPr bwMode="auto">
          <a:xfrm>
            <a:off x="91025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2</a:t>
            </a:r>
          </a:p>
        </p:txBody>
      </p:sp>
      <p:sp>
        <p:nvSpPr>
          <p:cNvPr id="19" name="Text Box 19"/>
          <p:cNvSpPr txBox="1">
            <a:spLocks noChangeArrowheads="1"/>
          </p:cNvSpPr>
          <p:nvPr/>
        </p:nvSpPr>
        <p:spPr bwMode="auto">
          <a:xfrm>
            <a:off x="3844705" y="4109519"/>
            <a:ext cx="8382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20" name="Text Box 20"/>
          <p:cNvSpPr txBox="1">
            <a:spLocks noChangeArrowheads="1"/>
          </p:cNvSpPr>
          <p:nvPr/>
        </p:nvSpPr>
        <p:spPr bwMode="auto">
          <a:xfrm>
            <a:off x="9712105" y="4261919"/>
            <a:ext cx="914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h=0</a:t>
            </a:r>
          </a:p>
        </p:txBody>
      </p:sp>
      <p:cxnSp>
        <p:nvCxnSpPr>
          <p:cNvPr id="21" name="AutoShape 21"/>
          <p:cNvCxnSpPr>
            <a:cxnSpLocks noChangeShapeType="1"/>
            <a:stCxn id="6" idx="6"/>
            <a:endCxn id="7" idx="2"/>
          </p:cNvCxnSpPr>
          <p:nvPr/>
        </p:nvCxnSpPr>
        <p:spPr bwMode="auto">
          <a:xfrm>
            <a:off x="4454305" y="3957118"/>
            <a:ext cx="838200" cy="0"/>
          </a:xfrm>
          <a:prstGeom prst="straightConnector1">
            <a:avLst/>
          </a:prstGeom>
          <a:noFill/>
          <a:ln w="19050">
            <a:solidFill>
              <a:schemeClr val="tx1"/>
            </a:solidFill>
            <a:round/>
            <a:headEnd/>
            <a:tailEnd type="triangle" w="med" len="med"/>
          </a:ln>
        </p:spPr>
      </p:cxnSp>
      <p:cxnSp>
        <p:nvCxnSpPr>
          <p:cNvPr id="22" name="AutoShape 22"/>
          <p:cNvCxnSpPr>
            <a:cxnSpLocks noChangeShapeType="1"/>
            <a:stCxn id="7" idx="4"/>
            <a:endCxn id="9" idx="0"/>
          </p:cNvCxnSpPr>
          <p:nvPr/>
        </p:nvCxnSpPr>
        <p:spPr bwMode="auto">
          <a:xfrm>
            <a:off x="5521105" y="4185718"/>
            <a:ext cx="0" cy="457200"/>
          </a:xfrm>
          <a:prstGeom prst="straightConnector1">
            <a:avLst/>
          </a:prstGeom>
          <a:noFill/>
          <a:ln w="19050">
            <a:solidFill>
              <a:schemeClr val="tx1"/>
            </a:solidFill>
            <a:round/>
            <a:headEnd/>
            <a:tailEnd type="triangle" w="med" len="med"/>
          </a:ln>
        </p:spPr>
      </p:cxnSp>
      <p:cxnSp>
        <p:nvCxnSpPr>
          <p:cNvPr id="23" name="AutoShape 23"/>
          <p:cNvCxnSpPr>
            <a:cxnSpLocks noChangeShapeType="1"/>
            <a:stCxn id="7" idx="0"/>
            <a:endCxn id="29" idx="1"/>
          </p:cNvCxnSpPr>
          <p:nvPr/>
        </p:nvCxnSpPr>
        <p:spPr bwMode="auto">
          <a:xfrm rot="-5400000">
            <a:off x="6768881" y="1633019"/>
            <a:ext cx="847725" cy="3343275"/>
          </a:xfrm>
          <a:prstGeom prst="curvedConnector3">
            <a:avLst>
              <a:gd name="adj1" fmla="val 134833"/>
            </a:avLst>
          </a:prstGeom>
          <a:noFill/>
          <a:ln w="19050">
            <a:solidFill>
              <a:schemeClr val="tx1"/>
            </a:solidFill>
            <a:round/>
            <a:headEnd/>
            <a:tailEnd type="triangle" w="med" len="med"/>
          </a:ln>
        </p:spPr>
      </p:cxnSp>
      <p:cxnSp>
        <p:nvCxnSpPr>
          <p:cNvPr id="24" name="AutoShape 24"/>
          <p:cNvCxnSpPr>
            <a:cxnSpLocks noChangeShapeType="1"/>
            <a:stCxn id="9" idx="2"/>
            <a:endCxn id="25" idx="6"/>
          </p:cNvCxnSpPr>
          <p:nvPr/>
        </p:nvCxnSpPr>
        <p:spPr bwMode="auto">
          <a:xfrm rot="10800000">
            <a:off x="4454305" y="4871519"/>
            <a:ext cx="838200" cy="1588"/>
          </a:xfrm>
          <a:prstGeom prst="straightConnector1">
            <a:avLst/>
          </a:prstGeom>
          <a:noFill/>
          <a:ln w="19050">
            <a:solidFill>
              <a:schemeClr val="tx1"/>
            </a:solidFill>
            <a:round/>
            <a:headEnd/>
            <a:tailEnd type="triangle" w="med" len="med"/>
          </a:ln>
        </p:spPr>
      </p:cxnSp>
      <p:sp>
        <p:nvSpPr>
          <p:cNvPr id="25" name="Oval 25"/>
          <p:cNvSpPr>
            <a:spLocks noChangeArrowheads="1"/>
          </p:cNvSpPr>
          <p:nvPr/>
        </p:nvSpPr>
        <p:spPr bwMode="auto">
          <a:xfrm>
            <a:off x="3997105" y="46429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cxnSp>
        <p:nvCxnSpPr>
          <p:cNvPr id="26" name="AutoShape 27"/>
          <p:cNvCxnSpPr>
            <a:cxnSpLocks noChangeShapeType="1"/>
            <a:stCxn id="7" idx="6"/>
            <a:endCxn id="8" idx="2"/>
          </p:cNvCxnSpPr>
          <p:nvPr/>
        </p:nvCxnSpPr>
        <p:spPr bwMode="auto">
          <a:xfrm>
            <a:off x="5749705" y="3957118"/>
            <a:ext cx="2362200" cy="0"/>
          </a:xfrm>
          <a:prstGeom prst="straightConnector1">
            <a:avLst/>
          </a:prstGeom>
          <a:noFill/>
          <a:ln w="19050">
            <a:solidFill>
              <a:schemeClr val="tx1"/>
            </a:solidFill>
            <a:round/>
            <a:headEnd/>
            <a:tailEnd type="triangle" w="med" len="med"/>
          </a:ln>
        </p:spPr>
      </p:cxnSp>
      <p:sp>
        <p:nvSpPr>
          <p:cNvPr id="27" name="Text Box 28"/>
          <p:cNvSpPr txBox="1">
            <a:spLocks noChangeArrowheads="1"/>
          </p:cNvSpPr>
          <p:nvPr/>
        </p:nvSpPr>
        <p:spPr bwMode="auto">
          <a:xfrm>
            <a:off x="3844705" y="5084243"/>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h=7</a:t>
            </a:r>
          </a:p>
        </p:txBody>
      </p:sp>
      <p:sp>
        <p:nvSpPr>
          <p:cNvPr id="28" name="Text Box 30"/>
          <p:cNvSpPr txBox="1">
            <a:spLocks noChangeArrowheads="1"/>
          </p:cNvSpPr>
          <p:nvPr/>
        </p:nvSpPr>
        <p:spPr bwMode="auto">
          <a:xfrm>
            <a:off x="6664105" y="3560243"/>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3</a:t>
            </a:r>
          </a:p>
        </p:txBody>
      </p:sp>
      <p:sp>
        <p:nvSpPr>
          <p:cNvPr id="29" name="Oval 31"/>
          <p:cNvSpPr>
            <a:spLocks noChangeArrowheads="1"/>
          </p:cNvSpPr>
          <p:nvPr/>
        </p:nvSpPr>
        <p:spPr bwMode="auto">
          <a:xfrm>
            <a:off x="8797705" y="2814118"/>
            <a:ext cx="457200"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30" name="Text Box 32"/>
          <p:cNvSpPr txBox="1">
            <a:spLocks noChangeArrowheads="1"/>
          </p:cNvSpPr>
          <p:nvPr/>
        </p:nvSpPr>
        <p:spPr bwMode="auto">
          <a:xfrm>
            <a:off x="9254905" y="2814119"/>
            <a:ext cx="7620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h=1</a:t>
            </a:r>
          </a:p>
        </p:txBody>
      </p:sp>
      <p:sp>
        <p:nvSpPr>
          <p:cNvPr id="31" name="Text Box 33"/>
          <p:cNvSpPr txBox="1">
            <a:spLocks noChangeArrowheads="1"/>
          </p:cNvSpPr>
          <p:nvPr/>
        </p:nvSpPr>
        <p:spPr bwMode="auto">
          <a:xfrm>
            <a:off x="8264305" y="3118919"/>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grpSp>
        <p:nvGrpSpPr>
          <p:cNvPr id="36" name="Group 38"/>
          <p:cNvGrpSpPr>
            <a:grpSpLocks/>
          </p:cNvGrpSpPr>
          <p:nvPr/>
        </p:nvGrpSpPr>
        <p:grpSpPr bwMode="auto">
          <a:xfrm>
            <a:off x="4454305" y="2880794"/>
            <a:ext cx="5486400" cy="1076325"/>
            <a:chOff x="1392" y="1872"/>
            <a:chExt cx="3456" cy="678"/>
          </a:xfrm>
        </p:grpSpPr>
        <p:cxnSp>
          <p:nvCxnSpPr>
            <p:cNvPr id="37" name="AutoShape 39"/>
            <p:cNvCxnSpPr>
              <a:cxnSpLocks noChangeShapeType="1"/>
            </p:cNvCxnSpPr>
            <p:nvPr/>
          </p:nvCxnSpPr>
          <p:spPr bwMode="auto">
            <a:xfrm>
              <a:off x="3984" y="2550"/>
              <a:ext cx="864" cy="0"/>
            </a:xfrm>
            <a:prstGeom prst="straightConnector1">
              <a:avLst/>
            </a:prstGeom>
            <a:noFill/>
            <a:ln w="38100">
              <a:solidFill>
                <a:srgbClr val="CC0000"/>
              </a:solidFill>
              <a:round/>
              <a:headEnd/>
              <a:tailEnd type="triangle" w="med" len="med"/>
            </a:ln>
          </p:spPr>
        </p:cxnSp>
        <p:cxnSp>
          <p:nvCxnSpPr>
            <p:cNvPr id="38" name="AutoShape 40"/>
            <p:cNvCxnSpPr>
              <a:cxnSpLocks noChangeShapeType="1"/>
            </p:cNvCxnSpPr>
            <p:nvPr/>
          </p:nvCxnSpPr>
          <p:spPr bwMode="auto">
            <a:xfrm flipH="1">
              <a:off x="3840" y="2118"/>
              <a:ext cx="432" cy="288"/>
            </a:xfrm>
            <a:prstGeom prst="straightConnector1">
              <a:avLst/>
            </a:prstGeom>
            <a:noFill/>
            <a:ln w="38100">
              <a:solidFill>
                <a:srgbClr val="CC0000"/>
              </a:solidFill>
              <a:round/>
              <a:headEnd/>
              <a:tailEnd type="triangle" w="med" len="med"/>
            </a:ln>
          </p:spPr>
        </p:cxnSp>
        <p:cxnSp>
          <p:nvCxnSpPr>
            <p:cNvPr id="39" name="AutoShape 41"/>
            <p:cNvCxnSpPr>
              <a:cxnSpLocks noChangeShapeType="1"/>
            </p:cNvCxnSpPr>
            <p:nvPr/>
          </p:nvCxnSpPr>
          <p:spPr bwMode="auto">
            <a:xfrm>
              <a:off x="1392" y="2550"/>
              <a:ext cx="528" cy="0"/>
            </a:xfrm>
            <a:prstGeom prst="straightConnector1">
              <a:avLst/>
            </a:prstGeom>
            <a:noFill/>
            <a:ln w="38100">
              <a:solidFill>
                <a:srgbClr val="CC0000"/>
              </a:solidFill>
              <a:round/>
              <a:headEnd/>
              <a:tailEnd type="triangle" w="med" len="med"/>
            </a:ln>
          </p:spPr>
        </p:cxnSp>
        <p:cxnSp>
          <p:nvCxnSpPr>
            <p:cNvPr id="40" name="AutoShape 42"/>
            <p:cNvCxnSpPr>
              <a:cxnSpLocks noChangeShapeType="1"/>
            </p:cNvCxnSpPr>
            <p:nvPr/>
          </p:nvCxnSpPr>
          <p:spPr bwMode="auto">
            <a:xfrm rot="-5400000">
              <a:off x="2850" y="1086"/>
              <a:ext cx="534" cy="2106"/>
            </a:xfrm>
            <a:prstGeom prst="curvedConnector3">
              <a:avLst>
                <a:gd name="adj1" fmla="val 134833"/>
              </a:avLst>
            </a:prstGeom>
            <a:noFill/>
            <a:ln w="38100">
              <a:solidFill>
                <a:srgbClr val="CC0000"/>
              </a:solidFill>
              <a:round/>
              <a:headEnd/>
              <a:tailEnd type="triangle" w="med" len="med"/>
            </a:ln>
          </p:spPr>
        </p:cxn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016" y="4029481"/>
            <a:ext cx="228600" cy="228600"/>
          </a:xfrm>
          <a:prstGeom prst="rect">
            <a:avLst/>
          </a:prstGeom>
        </p:spPr>
      </p:pic>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966" y="4026464"/>
            <a:ext cx="228600" cy="228600"/>
          </a:xfrm>
          <a:prstGeom prst="rect">
            <a:avLst/>
          </a:prstGeom>
        </p:spPr>
      </p:pic>
      <p:pic>
        <p:nvPicPr>
          <p:cNvPr id="48" name="图片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29" y="4034451"/>
            <a:ext cx="228600" cy="228600"/>
          </a:xfrm>
          <a:prstGeom prst="rect">
            <a:avLst/>
          </a:prstGeom>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456" y="4033319"/>
            <a:ext cx="228600" cy="2286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919" y="4031713"/>
            <a:ext cx="228600" cy="228600"/>
          </a:xfrm>
          <a:prstGeom prst="rect">
            <a:avLst/>
          </a:prstGeom>
        </p:spPr>
      </p:pic>
      <p:sp>
        <p:nvSpPr>
          <p:cNvPr id="51" name="Text Box 30"/>
          <p:cNvSpPr txBox="1">
            <a:spLocks noChangeArrowheads="1"/>
          </p:cNvSpPr>
          <p:nvPr/>
        </p:nvSpPr>
        <p:spPr bwMode="auto">
          <a:xfrm>
            <a:off x="6995246" y="3559772"/>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+ 1</a:t>
            </a:r>
            <a:endParaRPr lang="en-US" sz="2000" b="1" dirty="0">
              <a:latin typeface="Calibri"/>
              <a:cs typeface="Calibri"/>
            </a:endParaRPr>
          </a:p>
        </p:txBody>
      </p:sp>
      <p:grpSp>
        <p:nvGrpSpPr>
          <p:cNvPr id="52" name="Group 43"/>
          <p:cNvGrpSpPr>
            <a:grpSpLocks/>
          </p:cNvGrpSpPr>
          <p:nvPr/>
        </p:nvGrpSpPr>
        <p:grpSpPr bwMode="auto">
          <a:xfrm>
            <a:off x="4454305" y="3957118"/>
            <a:ext cx="5486400" cy="0"/>
            <a:chOff x="1392" y="2544"/>
            <a:chExt cx="3456" cy="0"/>
          </a:xfrm>
        </p:grpSpPr>
        <p:cxnSp>
          <p:nvCxnSpPr>
            <p:cNvPr id="53"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54"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55"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sp>
        <p:nvSpPr>
          <p:cNvPr id="60" name="Text Box 30"/>
          <p:cNvSpPr txBox="1">
            <a:spLocks noChangeArrowheads="1"/>
          </p:cNvSpPr>
          <p:nvPr/>
        </p:nvSpPr>
        <p:spPr bwMode="auto">
          <a:xfrm>
            <a:off x="7007004" y="355779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+ 2</a:t>
            </a:r>
            <a:endParaRPr lang="en-US" sz="2000" b="1" dirty="0">
              <a:latin typeface="Calibri"/>
              <a:cs typeface="Calibri"/>
            </a:endParaRPr>
          </a:p>
        </p:txBody>
      </p:sp>
      <p:sp>
        <p:nvSpPr>
          <p:cNvPr id="61" name="Text Box 30"/>
          <p:cNvSpPr txBox="1">
            <a:spLocks noChangeArrowheads="1"/>
          </p:cNvSpPr>
          <p:nvPr/>
        </p:nvSpPr>
        <p:spPr bwMode="auto">
          <a:xfrm>
            <a:off x="7005870" y="3555339"/>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+ 3</a:t>
            </a:r>
            <a:endParaRPr lang="en-US" sz="2000" b="1" dirty="0">
              <a:latin typeface="Calibri"/>
              <a:cs typeface="Calibri"/>
            </a:endParaRPr>
          </a:p>
        </p:txBody>
      </p:sp>
      <p:sp>
        <p:nvSpPr>
          <p:cNvPr id="62" name="Text Box 30"/>
          <p:cNvSpPr txBox="1">
            <a:spLocks noChangeArrowheads="1"/>
          </p:cNvSpPr>
          <p:nvPr/>
        </p:nvSpPr>
        <p:spPr bwMode="auto">
          <a:xfrm>
            <a:off x="6995246" y="3549396"/>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+ 4</a:t>
            </a:r>
            <a:endParaRPr lang="en-US" sz="2000" b="1" dirty="0">
              <a:latin typeface="Calibri"/>
              <a:cs typeface="Calibri"/>
            </a:endParaRPr>
          </a:p>
        </p:txBody>
      </p:sp>
      <p:sp>
        <p:nvSpPr>
          <p:cNvPr id="63" name="Text Box 30"/>
          <p:cNvSpPr txBox="1">
            <a:spLocks noChangeArrowheads="1"/>
          </p:cNvSpPr>
          <p:nvPr/>
        </p:nvSpPr>
        <p:spPr bwMode="auto">
          <a:xfrm>
            <a:off x="7002033" y="3558057"/>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+ 5</a:t>
            </a:r>
            <a:endParaRPr lang="en-US" sz="2000" b="1" dirty="0">
              <a:latin typeface="Calibri"/>
              <a:cs typeface="Calibri"/>
            </a:endParaRPr>
          </a:p>
        </p:txBody>
      </p:sp>
      <p:sp>
        <p:nvSpPr>
          <p:cNvPr id="56" name="Text Box 30"/>
          <p:cNvSpPr txBox="1">
            <a:spLocks noChangeArrowheads="1"/>
          </p:cNvSpPr>
          <p:nvPr/>
        </p:nvSpPr>
        <p:spPr bwMode="auto">
          <a:xfrm>
            <a:off x="7038519" y="2206401"/>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a:t>
            </a:r>
            <a:r>
              <a:rPr lang="en-US" sz="2000" b="1" dirty="0" smtClean="0">
                <a:solidFill>
                  <a:srgbClr val="FF0000"/>
                </a:solidFill>
                <a:latin typeface="Calibri"/>
                <a:cs typeface="Calibri"/>
              </a:rPr>
              <a:t>1</a:t>
            </a:r>
            <a:endParaRPr lang="en-US" sz="2000" b="1" dirty="0">
              <a:solidFill>
                <a:srgbClr val="FF0000"/>
              </a:solidFill>
              <a:latin typeface="Calibri"/>
              <a:cs typeface="Calibri"/>
            </a:endParaRPr>
          </a:p>
        </p:txBody>
      </p:sp>
      <p:sp>
        <p:nvSpPr>
          <p:cNvPr id="57" name="Text Box 30"/>
          <p:cNvSpPr txBox="1">
            <a:spLocks noChangeArrowheads="1"/>
          </p:cNvSpPr>
          <p:nvPr/>
        </p:nvSpPr>
        <p:spPr bwMode="auto">
          <a:xfrm>
            <a:off x="7001609" y="3562224"/>
            <a:ext cx="53340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smtClean="0">
                <a:latin typeface="Calibri"/>
                <a:cs typeface="Calibri"/>
              </a:rPr>
              <a:t>+ </a:t>
            </a:r>
            <a:r>
              <a:rPr lang="en-US" sz="2000" b="1" dirty="0">
                <a:solidFill>
                  <a:srgbClr val="FF0000"/>
                </a:solidFill>
                <a:latin typeface="Calibri"/>
                <a:cs typeface="Calibri"/>
              </a:rPr>
              <a:t>4</a:t>
            </a:r>
          </a:p>
        </p:txBody>
      </p:sp>
    </p:spTree>
    <p:extLst>
      <p:ext uri="{BB962C8B-B14F-4D97-AF65-F5344CB8AC3E}">
        <p14:creationId xmlns:p14="http://schemas.microsoft.com/office/powerpoint/2010/main" val="16421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0-#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10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0-#ppt_w/2"/>
                                          </p:val>
                                        </p:tav>
                                        <p:tav tm="100000">
                                          <p:val>
                                            <p:strVal val="#ppt_x"/>
                                          </p:val>
                                        </p:tav>
                                      </p:tavLst>
                                    </p:anim>
                                    <p:anim calcmode="lin" valueType="num">
                                      <p:cBhvr additive="base">
                                        <p:cTn id="3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10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6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10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0-#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5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nodeType="clickEffect">
                                  <p:stCondLst>
                                    <p:cond delay="0"/>
                                  </p:stCondLst>
                                  <p:childTnLst>
                                    <p:animMotion origin="layout" path="M 1.25E-6 3.7037E-7 L -0.00104 -0.20694 " pathEditMode="relative" rAng="0" ptsTypes="AA">
                                      <p:cBhvr>
                                        <p:cTn id="85" dur="2000" fill="hold"/>
                                        <p:tgtEl>
                                          <p:spTgt spid="50"/>
                                        </p:tgtEl>
                                        <p:attrNameLst>
                                          <p:attrName>ppt_x</p:attrName>
                                          <p:attrName>ppt_y</p:attrName>
                                        </p:attrNameLst>
                                      </p:cBhvr>
                                      <p:rCtr x="-52" y="-10347"/>
                                    </p:animMotion>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1000"/>
                                        <p:tgtEl>
                                          <p:spTgt spid="5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6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60" grpId="0"/>
      <p:bldP spid="60" grpId="1"/>
      <p:bldP spid="61" grpId="0"/>
      <p:bldP spid="61" grpId="1"/>
      <p:bldP spid="62" grpId="0"/>
      <p:bldP spid="62" grpId="1"/>
      <p:bldP spid="63" grpId="0"/>
      <p:bldP spid="63" grpId="1"/>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154948" y="1123836"/>
            <a:ext cx="3372024" cy="4601183"/>
          </a:xfrm>
          <a:prstGeom prst="rect">
            <a:avLst/>
          </a:prstGeom>
        </p:spPr>
        <p:txBody>
          <a:bodyPr>
            <a:normAutofit/>
          </a:bodyPr>
          <a:lstStyle/>
          <a:p>
            <a:r>
              <a:rPr lang="en-US" altLang="zh-CN" b="1" dirty="0"/>
              <a:t>Properties for non-cooperative Mechanism</a:t>
            </a:r>
            <a:endParaRPr b="1" dirty="0"/>
          </a:p>
        </p:txBody>
      </p:sp>
      <p:sp>
        <p:nvSpPr>
          <p:cNvPr id="119" name="Shape 119"/>
          <p:cNvSpPr>
            <a:spLocks noGrp="1"/>
          </p:cNvSpPr>
          <p:nvPr>
            <p:ph idx="1"/>
          </p:nvPr>
        </p:nvSpPr>
        <p:spPr>
          <a:xfrm>
            <a:off x="3869268" y="1123836"/>
            <a:ext cx="7315200" cy="5120640"/>
          </a:xfrm>
          <a:prstGeom prst="rect">
            <a:avLst/>
          </a:prstGeom>
        </p:spPr>
        <p:txBody>
          <a:bodyPr>
            <a:normAutofit/>
          </a:bodyPr>
          <a:lstStyle/>
          <a:p>
            <a:r>
              <a:rPr lang="en-US" altLang="zh-CN" sz="4400" dirty="0"/>
              <a:t>Truthfulness:</a:t>
            </a:r>
          </a:p>
          <a:p>
            <a:r>
              <a:rPr lang="en-US" altLang="zh-CN" sz="4400" dirty="0" smtClean="0"/>
              <a:t>Efficiency</a:t>
            </a:r>
            <a:r>
              <a:rPr lang="en-US" altLang="zh-CN" sz="4400" dirty="0"/>
              <a:t>: </a:t>
            </a:r>
          </a:p>
          <a:p>
            <a:endParaRPr lang="en-US" altLang="zh-CN" sz="5400" dirty="0"/>
          </a:p>
        </p:txBody>
      </p:sp>
      <p:pic>
        <p:nvPicPr>
          <p:cNvPr id="3" name="图形 2"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2368775"/>
            <a:ext cx="914400" cy="914400"/>
          </a:xfrm>
          <a:prstGeom prst="rect">
            <a:avLst/>
          </a:prstGeom>
        </p:spPr>
      </p:pic>
      <p:pic>
        <p:nvPicPr>
          <p:cNvPr id="6" name="图形 2" descr="选中标记"/>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2868" y="3226956"/>
            <a:ext cx="914400" cy="914400"/>
          </a:xfrm>
          <a:prstGeom prst="rect">
            <a:avLst/>
          </a:prstGeom>
        </p:spPr>
      </p:pic>
    </p:spTree>
    <p:extLst>
      <p:ext uri="{BB962C8B-B14F-4D97-AF65-F5344CB8AC3E}">
        <p14:creationId xmlns:p14="http://schemas.microsoft.com/office/powerpoint/2010/main" val="1790736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Issues</a:t>
            </a:r>
            <a:endParaRPr lang="zh-CN" altLang="en-US" dirty="0"/>
          </a:p>
        </p:txBody>
      </p:sp>
      <p:sp>
        <p:nvSpPr>
          <p:cNvPr id="3" name="内容占位符 2"/>
          <p:cNvSpPr>
            <a:spLocks noGrp="1"/>
          </p:cNvSpPr>
          <p:nvPr>
            <p:ph idx="1"/>
          </p:nvPr>
        </p:nvSpPr>
        <p:spPr/>
        <p:txBody>
          <a:bodyPr>
            <a:normAutofit/>
          </a:bodyPr>
          <a:lstStyle/>
          <a:p>
            <a:r>
              <a:rPr lang="en-US" altLang="zh-CN" sz="2800" dirty="0"/>
              <a:t>The strategy of two kinds of self-driving cars.</a:t>
            </a:r>
          </a:p>
          <a:p>
            <a:r>
              <a:rPr lang="en-US" altLang="zh-CN" sz="2800" dirty="0"/>
              <a:t>Route planning for two kinds of self-driving cars.</a:t>
            </a:r>
          </a:p>
          <a:p>
            <a:r>
              <a:rPr lang="en-US" altLang="zh-CN" sz="2800" dirty="0"/>
              <a:t>The properties of the strategies.</a:t>
            </a:r>
          </a:p>
          <a:p>
            <a:r>
              <a:rPr lang="en-US" altLang="zh-CN" sz="2800" dirty="0"/>
              <a:t>The effects change as the percentage of self-driving cars increase.</a:t>
            </a:r>
            <a:endParaRPr lang="zh-CN" altLang="en-US" sz="2800" dirty="0"/>
          </a:p>
        </p:txBody>
      </p:sp>
    </p:spTree>
    <p:extLst>
      <p:ext uri="{BB962C8B-B14F-4D97-AF65-F5344CB8AC3E}">
        <p14:creationId xmlns:p14="http://schemas.microsoft.com/office/powerpoint/2010/main" val="23776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p:cNvSpPr>
          <p:nvPr>
            <p:ph type="title"/>
          </p:nvPr>
        </p:nvSpPr>
        <p:spPr>
          <a:prstGeom prst="rect">
            <a:avLst/>
          </a:prstGeom>
        </p:spPr>
        <p:txBody>
          <a:bodyPr>
            <a:normAutofit/>
          </a:bodyPr>
          <a:lstStyle/>
          <a:p>
            <a:r>
              <a:rPr lang="en-US" altLang="zh-CN" b="1" dirty="0"/>
              <a:t>Driving model</a:t>
            </a:r>
            <a:endParaRPr b="1" dirty="0"/>
          </a:p>
        </p:txBody>
      </p:sp>
      <p:sp>
        <p:nvSpPr>
          <p:cNvPr id="4" name="内容占位符 2"/>
          <p:cNvSpPr>
            <a:spLocks noGrp="1"/>
          </p:cNvSpPr>
          <p:nvPr>
            <p:ph idx="1"/>
          </p:nvPr>
        </p:nvSpPr>
        <p:spPr/>
        <p:txBody>
          <a:bodyPr>
            <a:normAutofit/>
          </a:bodyPr>
          <a:lstStyle/>
          <a:p>
            <a:r>
              <a:rPr lang="en-US" altLang="zh-CN" sz="3200" dirty="0"/>
              <a:t>Driving strategy:  Si = {Ah, Ch}</a:t>
            </a:r>
          </a:p>
          <a:p>
            <a:r>
              <a:rPr lang="en-US" altLang="zh-CN" sz="3200" dirty="0"/>
              <a:t>Velocity: Vi ={0,1,2}</a:t>
            </a:r>
          </a:p>
          <a:p>
            <a:r>
              <a:rPr lang="en-US" altLang="zh-CN" sz="3200" dirty="0"/>
              <a:t>Some basic rules of CA model according to velocity and safety velocity.</a:t>
            </a:r>
            <a:endParaRPr lang="zh-CN" altLang="en-US" sz="3200" dirty="0"/>
          </a:p>
        </p:txBody>
      </p:sp>
    </p:spTree>
    <p:extLst>
      <p:ext uri="{BB962C8B-B14F-4D97-AF65-F5344CB8AC3E}">
        <p14:creationId xmlns:p14="http://schemas.microsoft.com/office/powerpoint/2010/main" val="2643477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p:cNvSpPr>
          <p:nvPr>
            <p:ph type="title"/>
          </p:nvPr>
        </p:nvSpPr>
        <p:spPr>
          <a:prstGeom prst="rect">
            <a:avLst/>
          </a:prstGeom>
        </p:spPr>
        <p:txBody>
          <a:bodyPr>
            <a:normAutofit/>
          </a:bodyPr>
          <a:lstStyle/>
          <a:p>
            <a:r>
              <a:rPr lang="en-US" altLang="zh-CN" b="1" dirty="0"/>
              <a:t>Vehicle model</a:t>
            </a:r>
            <a:endParaRPr b="1" dirty="0"/>
          </a:p>
        </p:txBody>
      </p:sp>
      <p:sp>
        <p:nvSpPr>
          <p:cNvPr id="4" name="内容占位符 2"/>
          <p:cNvSpPr>
            <a:spLocks noGrp="1"/>
          </p:cNvSpPr>
          <p:nvPr>
            <p:ph idx="1"/>
          </p:nvPr>
        </p:nvSpPr>
        <p:spPr>
          <a:xfrm>
            <a:off x="3869268" y="864108"/>
            <a:ext cx="7315200" cy="5120640"/>
          </a:xfrm>
        </p:spPr>
        <p:txBody>
          <a:bodyPr>
            <a:normAutofit/>
          </a:bodyPr>
          <a:lstStyle/>
          <a:p>
            <a:r>
              <a:rPr lang="en-US" altLang="zh-CN" sz="4000" dirty="0"/>
              <a:t>For non-</a:t>
            </a:r>
            <a:r>
              <a:rPr lang="en-US" altLang="zh-CN" sz="3600" dirty="0"/>
              <a:t>cooperative cars:                Greedy Principle</a:t>
            </a:r>
          </a:p>
          <a:p>
            <a:r>
              <a:rPr lang="en-US" altLang="zh-CN" sz="4000" dirty="0"/>
              <a:t>For </a:t>
            </a:r>
            <a:r>
              <a:rPr lang="en-US" altLang="zh-CN" sz="3600" dirty="0"/>
              <a:t>cooperative self-driving car: Cooperation first</a:t>
            </a:r>
            <a:endParaRPr lang="zh-CN" altLang="en-US" sz="4000" dirty="0"/>
          </a:p>
        </p:txBody>
      </p:sp>
    </p:spTree>
    <p:extLst>
      <p:ext uri="{BB962C8B-B14F-4D97-AF65-F5344CB8AC3E}">
        <p14:creationId xmlns:p14="http://schemas.microsoft.com/office/powerpoint/2010/main" val="208761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normAutofit/>
          </a:bodyPr>
          <a:lstStyle/>
          <a:p>
            <a:r>
              <a:rPr lang="en-US" altLang="zh-CN" b="1" dirty="0"/>
              <a:t>Greedy Principle</a:t>
            </a:r>
            <a:endParaRPr b="1" dirty="0"/>
          </a:p>
        </p:txBody>
      </p:sp>
      <mc:AlternateContent xmlns:mc="http://schemas.openxmlformats.org/markup-compatibility/2006" xmlns:a14="http://schemas.microsoft.com/office/drawing/2010/main">
        <mc:Choice Requires="a14">
          <p:sp>
            <p:nvSpPr>
              <p:cNvPr id="119" name="Shape 119"/>
              <p:cNvSpPr>
                <a:spLocks noGrp="1"/>
              </p:cNvSpPr>
              <p:nvPr>
                <p:ph idx="1"/>
              </p:nvPr>
            </p:nvSpPr>
            <p:spPr>
              <a:prstGeom prst="rect">
                <a:avLst/>
              </a:prstGeom>
            </p:spPr>
            <p:txBody>
              <a:bodyPr>
                <a:normAutofit/>
              </a:bodyPr>
              <a:lstStyle/>
              <a:p>
                <a:pPr marL="228600" indent="-228600">
                  <a:lnSpc>
                    <a:spcPct val="90000"/>
                  </a:lnSpc>
                  <a:spcBef>
                    <a:spcPts val="1000"/>
                  </a:spcBef>
                  <a:buSzPct val="100000"/>
                  <a:defRPr sz="2800"/>
                </a:pPr>
                <a:r>
                  <a:rPr lang="en-US" altLang="zh-CN" sz="4000" dirty="0"/>
                  <a:t>Considering arbitrary </a:t>
                </a:r>
                <a:r>
                  <a:rPr lang="en-US" altLang="zh-CN" sz="4000" dirty="0" err="1"/>
                  <a:t>i</a:t>
                </a:r>
                <a:r>
                  <a:rPr lang="en-US" altLang="zh-CN" sz="4000" dirty="0"/>
                  <a:t> </a:t>
                </a:r>
                <a:r>
                  <a:rPr lang="zh-CN" altLang="en-US" sz="4000" dirty="0"/>
                  <a:t>∈</a:t>
                </a:r>
                <a:r>
                  <a:rPr lang="en-US" altLang="zh-CN" sz="4000" dirty="0"/>
                  <a:t> All P, which denotes a car.</a:t>
                </a:r>
              </a:p>
              <a:p>
                <a:r>
                  <a:rPr lang="en-US" altLang="zh-CN" sz="4000" dirty="0"/>
                  <a:t>The valuation function of </a:t>
                </a:r>
                <a:r>
                  <a:rPr lang="en-US" altLang="zh-CN" sz="4000" dirty="0" err="1"/>
                  <a:t>i</a:t>
                </a:r>
                <a:r>
                  <a:rPr lang="en-US" altLang="zh-CN" sz="4000" dirty="0"/>
                  <a:t> is:</a:t>
                </a:r>
              </a:p>
              <a:p>
                <a14:m>
                  <m:oMath xmlns:m="http://schemas.openxmlformats.org/officeDocument/2006/math">
                    <m:sSub>
                      <m:sSubPr>
                        <m:ctrlPr>
                          <a:rPr lang="en-US" altLang="zh-CN" sz="3600" i="1">
                            <a:latin typeface="Cambria Math" panose="02040503050406030204" pitchFamily="18" charset="0"/>
                          </a:rPr>
                        </m:ctrlPr>
                      </m:sSubPr>
                      <m:e>
                        <m:r>
                          <a:rPr lang="en-US" altLang="zh-CN" sz="3600" b="0" i="1" smtClean="0">
                            <a:latin typeface="Cambria Math" panose="02040503050406030204" pitchFamily="18" charset="0"/>
                          </a:rPr>
                          <m:t>𝑣</m:t>
                        </m:r>
                      </m:e>
                      <m:sub>
                        <m:r>
                          <a:rPr lang="en-US" altLang="zh-CN" sz="3600" i="1">
                            <a:latin typeface="Cambria Math" panose="02040503050406030204" pitchFamily="18" charset="0"/>
                          </a:rPr>
                          <m:t>𝑖</m:t>
                        </m:r>
                      </m:sub>
                    </m:sSub>
                  </m:oMath>
                </a14:m>
                <a:r>
                  <a:rPr lang="it-IT" altLang="zh-CN" sz="3600" dirty="0"/>
                  <a:t>(a) = </a:t>
                </a:r>
                <a14:m>
                  <m:oMath xmlns:m="http://schemas.openxmlformats.org/officeDocument/2006/math">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𝛽</m:t>
                        </m:r>
                      </m:e>
                      <m:sub>
                        <m:r>
                          <a:rPr lang="en-US" altLang="zh-CN" sz="3600" i="1">
                            <a:latin typeface="Cambria Math" panose="02040503050406030204" pitchFamily="18" charset="0"/>
                          </a:rPr>
                          <m:t>𝑖</m:t>
                        </m:r>
                      </m:sub>
                    </m:sSub>
                    <m:d>
                      <m:dPr>
                        <m:ctrlPr>
                          <a:rPr lang="en-US" altLang="zh-CN" sz="3600" i="1">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b="0" i="1" smtClean="0">
                                <a:latin typeface="Cambria Math" panose="02040503050406030204" pitchFamily="18" charset="0"/>
                              </a:rPr>
                              <m:t>𝑎</m:t>
                            </m:r>
                          </m:e>
                          <m:sub>
                            <m:r>
                              <a:rPr lang="en-US" altLang="zh-CN" sz="3600" i="1">
                                <a:latin typeface="Cambria Math" panose="02040503050406030204" pitchFamily="18" charset="0"/>
                              </a:rPr>
                              <m:t>𝑖</m:t>
                            </m:r>
                          </m:sub>
                        </m:sSub>
                      </m:e>
                    </m:d>
                    <m:r>
                      <a:rPr lang="en-US" altLang="zh-CN" sz="3600" i="1">
                        <a:latin typeface="Cambria Math" panose="02040503050406030204" pitchFamily="18" charset="0"/>
                      </a:rPr>
                      <m:t> </m:t>
                    </m:r>
                  </m:oMath>
                </a14:m>
                <a:r>
                  <a:rPr lang="it-IT" altLang="zh-CN" sz="3600" dirty="0"/>
                  <a:t>+ </a:t>
                </a:r>
                <a14:m>
                  <m:oMath xmlns:m="http://schemas.openxmlformats.org/officeDocument/2006/math">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𝛽</m:t>
                        </m:r>
                      </m:e>
                      <m:sub>
                        <m:r>
                          <a:rPr lang="en-US" altLang="zh-CN" sz="3600" i="1">
                            <a:latin typeface="Cambria Math" panose="02040503050406030204" pitchFamily="18" charset="0"/>
                          </a:rPr>
                          <m:t>𝑖</m:t>
                        </m:r>
                      </m:sub>
                    </m:sSub>
                    <m:r>
                      <a:rPr lang="en-US" altLang="zh-CN" sz="3600" b="0" i="1" smtClean="0">
                        <a:latin typeface="Cambria Math" panose="02040503050406030204" pitchFamily="18" charset="0"/>
                      </a:rPr>
                      <m:t>′</m:t>
                    </m:r>
                    <m:d>
                      <m:dPr>
                        <m:ctrlPr>
                          <a:rPr lang="en-US" altLang="zh-CN" sz="3600" i="1">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b="0" i="1" smtClean="0">
                                <a:latin typeface="Cambria Math" panose="02040503050406030204" pitchFamily="18" charset="0"/>
                              </a:rPr>
                              <m:t>𝑎</m:t>
                            </m:r>
                          </m:e>
                          <m:sub>
                            <m:r>
                              <a:rPr lang="en-US" altLang="zh-CN" sz="3600" i="1">
                                <a:latin typeface="Cambria Math" panose="02040503050406030204" pitchFamily="18" charset="0"/>
                              </a:rPr>
                              <m:t>𝑖</m:t>
                            </m:r>
                          </m:sub>
                        </m:sSub>
                      </m:e>
                    </m:d>
                  </m:oMath>
                </a14:m>
                <a:endParaRPr lang="en-US" altLang="zh-CN" sz="3600" dirty="0"/>
              </a:p>
              <a:p>
                <a:r>
                  <a:rPr lang="en-US" altLang="zh-CN" sz="3600" dirty="0"/>
                  <a:t>The utility function of </a:t>
                </a:r>
                <a:r>
                  <a:rPr lang="en-US" altLang="zh-CN" sz="3600" dirty="0" err="1"/>
                  <a:t>i</a:t>
                </a:r>
                <a:r>
                  <a:rPr lang="en-US" altLang="zh-CN" sz="3600" dirty="0"/>
                  <a:t> is:</a:t>
                </a:r>
                <a:r>
                  <a:rPr lang="zh-CN" altLang="en-US" sz="3600" dirty="0"/>
                  <a:t> </a:t>
                </a:r>
                <a:endParaRPr lang="en-US" altLang="zh-CN" sz="3600" dirty="0"/>
              </a:p>
              <a:p>
                <a14:m>
                  <m:oMath xmlns:m="http://schemas.openxmlformats.org/officeDocument/2006/math">
                    <m:sSub>
                      <m:sSubPr>
                        <m:ctrlPr>
                          <a:rPr lang="it-IT" altLang="zh-CN" sz="2800" i="1" smtClean="0">
                            <a:latin typeface="Cambria Math" panose="02040503050406030204" pitchFamily="18" charset="0"/>
                          </a:rPr>
                        </m:ctrlPr>
                      </m:sSubPr>
                      <m:e>
                        <m:r>
                          <a:rPr lang="en-US" altLang="zh-CN" sz="2800" b="0" i="1" smtClean="0">
                            <a:latin typeface="Cambria Math" panose="02040503050406030204" pitchFamily="18" charset="0"/>
                          </a:rPr>
                          <m:t>𝑢</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m:t>
                            </m:r>
                          </m:sup>
                        </m:sSub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m:t>
                            </m:r>
                          </m:sup>
                        </m:sSubSup>
                      </m:e>
                    </m:d>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𝑚𝑎𝑥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𝑆</m:t>
                            </m:r>
                          </m:e>
                          <m:sub>
                            <m:r>
                              <a:rPr lang="en-US" altLang="zh-CN" sz="2800" b="0" i="1" smtClean="0">
                                <a:latin typeface="Cambria Math" panose="02040503050406030204" pitchFamily="18" charset="0"/>
                                <a:ea typeface="Cambria Math" panose="02040503050406030204" pitchFamily="18" charset="0"/>
                              </a:rPr>
                              <m:t>𝑖</m:t>
                            </m:r>
                          </m:sub>
                        </m:sSub>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𝛽</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𝑖</m:t>
                            </m:r>
                          </m:sub>
                        </m:sSub>
                      </m:e>
                    </m:d>
                    <m:r>
                      <a:rPr lang="en-US" altLang="zh-CN" sz="2800" b="0" i="1" smtClean="0">
                        <a:latin typeface="Cambria Math" panose="02040503050406030204" pitchFamily="18" charset="0"/>
                      </a:rPr>
                      <m:t>)</m:t>
                    </m:r>
                  </m:oMath>
                </a14:m>
                <a:endParaRPr lang="en-US" altLang="zh-CN" sz="2800" dirty="0"/>
              </a:p>
            </p:txBody>
          </p:sp>
        </mc:Choice>
        <mc:Fallback xmlns="">
          <p:sp>
            <p:nvSpPr>
              <p:cNvPr id="119" name="Shape 119"/>
              <p:cNvSpPr>
                <a:spLocks noGrp="1" noRot="1" noChangeAspect="1" noMove="1" noResize="1" noEditPoints="1" noAdjustHandles="1" noChangeArrowheads="1" noChangeShapeType="1" noTextEdit="1"/>
              </p:cNvSpPr>
              <p:nvPr>
                <p:ph idx="1"/>
              </p:nvPr>
            </p:nvSpPr>
            <p:spPr>
              <a:prstGeom prst="rect">
                <a:avLst/>
              </a:prstGeom>
              <a:blipFill>
                <a:blip r:embed="rId3"/>
                <a:stretch>
                  <a:fillRect l="-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00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171276" y="1123836"/>
            <a:ext cx="3274052" cy="4601183"/>
          </a:xfrm>
          <a:prstGeom prst="rect">
            <a:avLst/>
          </a:prstGeom>
        </p:spPr>
        <p:txBody>
          <a:bodyPr/>
          <a:lstStyle/>
          <a:p>
            <a:r>
              <a:rPr lang="en-US" altLang="zh-CN" b="1" dirty="0"/>
              <a:t>The conditions of driving ahead</a:t>
            </a:r>
            <a:endParaRPr b="1"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7722" y="1706280"/>
            <a:ext cx="7011709" cy="3436294"/>
          </a:xfrm>
        </p:spPr>
      </p:pic>
    </p:spTree>
    <p:extLst>
      <p:ext uri="{BB962C8B-B14F-4D97-AF65-F5344CB8AC3E}">
        <p14:creationId xmlns:p14="http://schemas.microsoft.com/office/powerpoint/2010/main" val="8295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252918" y="1123837"/>
            <a:ext cx="3110767" cy="4601183"/>
          </a:xfrm>
          <a:prstGeom prst="rect">
            <a:avLst/>
          </a:prstGeom>
        </p:spPr>
        <p:txBody>
          <a:bodyPr>
            <a:normAutofit/>
          </a:bodyPr>
          <a:lstStyle/>
          <a:p>
            <a:r>
              <a:rPr lang="en-US" altLang="zh-CN" b="1" dirty="0"/>
              <a:t>The conditions of changing the lanes</a:t>
            </a:r>
            <a:endParaRPr b="1"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668" y="1462127"/>
            <a:ext cx="6358617" cy="4262893"/>
          </a:xfrm>
          <a:prstGeom prst="rect">
            <a:avLst/>
          </a:prstGeom>
        </p:spPr>
      </p:pic>
    </p:spTree>
    <p:extLst>
      <p:ext uri="{BB962C8B-B14F-4D97-AF65-F5344CB8AC3E}">
        <p14:creationId xmlns:p14="http://schemas.microsoft.com/office/powerpoint/2010/main" val="316289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normAutofit/>
          </a:bodyPr>
          <a:lstStyle/>
          <a:p>
            <a:r>
              <a:rPr lang="en-US" altLang="zh-CN" b="1" dirty="0"/>
              <a:t>Cooperation strategy</a:t>
            </a:r>
            <a:endParaRPr b="1" dirty="0"/>
          </a:p>
        </p:txBody>
      </p:sp>
      <p:sp>
        <p:nvSpPr>
          <p:cNvPr id="119" name="Shape 119"/>
          <p:cNvSpPr>
            <a:spLocks noGrp="1"/>
          </p:cNvSpPr>
          <p:nvPr>
            <p:ph idx="1"/>
          </p:nvPr>
        </p:nvSpPr>
        <p:spPr>
          <a:prstGeom prst="rect">
            <a:avLst/>
          </a:prstGeom>
        </p:spPr>
        <p:txBody>
          <a:bodyPr>
            <a:normAutofit/>
          </a:bodyPr>
          <a:lstStyle/>
          <a:p>
            <a:r>
              <a:rPr lang="en-US" altLang="zh-CN" sz="2800" dirty="0"/>
              <a:t>Suppose three cars 1, 2 and 3 which are all cooperative self-driving cars have collisions, the decision space of them is S1 , S2 and S3 are the collections of all decisions of 1,2 and 3 respectively. The strategy of 3 in allocation is:</a:t>
            </a:r>
          </a:p>
          <a:p>
            <a:endParaRPr lang="en-US" altLang="zh-CN" sz="28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741" t="12342"/>
          <a:stretch/>
        </p:blipFill>
        <p:spPr>
          <a:xfrm>
            <a:off x="3575957" y="4572000"/>
            <a:ext cx="8131025" cy="440871"/>
          </a:xfrm>
          <a:prstGeom prst="rect">
            <a:avLst/>
          </a:prstGeom>
        </p:spPr>
      </p:pic>
    </p:spTree>
    <p:extLst>
      <p:ext uri="{BB962C8B-B14F-4D97-AF65-F5344CB8AC3E}">
        <p14:creationId xmlns:p14="http://schemas.microsoft.com/office/powerpoint/2010/main" val="3030988757"/>
      </p:ext>
    </p:extLst>
  </p:cSld>
  <p:clrMapOvr>
    <a:masterClrMapping/>
  </p:clrMapOvr>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886</TotalTime>
  <Words>784</Words>
  <Application>Microsoft Office PowerPoint</Application>
  <PresentationFormat>宽屏</PresentationFormat>
  <Paragraphs>133</Paragraphs>
  <Slides>25</Slides>
  <Notes>14</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幼圆</vt:lpstr>
      <vt:lpstr>Arial</vt:lpstr>
      <vt:lpstr>Calibri</vt:lpstr>
      <vt:lpstr>Cambria Math</vt:lpstr>
      <vt:lpstr>Corbel</vt:lpstr>
      <vt:lpstr>Wingdings 2</vt:lpstr>
      <vt:lpstr>框架</vt:lpstr>
      <vt:lpstr>Strategy of Self-driving based on Cellular Automata and Game Theory</vt:lpstr>
      <vt:lpstr>Background</vt:lpstr>
      <vt:lpstr>Issues</vt:lpstr>
      <vt:lpstr>Driving model</vt:lpstr>
      <vt:lpstr>Vehicle model</vt:lpstr>
      <vt:lpstr>Greedy Principle</vt:lpstr>
      <vt:lpstr>The conditions of driving ahead</vt:lpstr>
      <vt:lpstr>The conditions of changing the lanes</vt:lpstr>
      <vt:lpstr>Cooperation strategy</vt:lpstr>
      <vt:lpstr>The collision conditions</vt:lpstr>
      <vt:lpstr>Analysis of case 1</vt:lpstr>
      <vt:lpstr>Analysis of case 2</vt:lpstr>
      <vt:lpstr>Analysis of case 3</vt:lpstr>
      <vt:lpstr>Analysis of case 4</vt:lpstr>
      <vt:lpstr>Properties for non-cooperative Mechanism</vt:lpstr>
      <vt:lpstr>Properties for cooperative Mechanism</vt:lpstr>
      <vt:lpstr>Model result</vt:lpstr>
      <vt:lpstr>Traffic jams </vt:lpstr>
      <vt:lpstr>About A* search algorithm </vt:lpstr>
      <vt:lpstr>About A* search algorithm </vt:lpstr>
      <vt:lpstr>About A* search algorithm </vt:lpstr>
      <vt:lpstr>Routing planning strategies for Non-cooperative self-driving cars  </vt:lpstr>
      <vt:lpstr>Properties for non-cooperative Mechanism</vt:lpstr>
      <vt:lpstr>Routing planning strategies for cooperative self-driving cars  </vt:lpstr>
      <vt:lpstr>Properties for non-cooperative Mechanism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AGT_Project</dc:title>
  <dc:creator>Windows 用户</dc:creator>
  <cp:lastModifiedBy>Microsoft 帐户</cp:lastModifiedBy>
  <cp:revision>47</cp:revision>
  <dcterms:created xsi:type="dcterms:W3CDTF">2017-03-30T13:44:48Z</dcterms:created>
  <dcterms:modified xsi:type="dcterms:W3CDTF">2017-05-25T16:50:43Z</dcterms:modified>
</cp:coreProperties>
</file>